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4"/>
  </p:notesMasterIdLst>
  <p:sldIdLst>
    <p:sldId id="256" r:id="rId2"/>
    <p:sldId id="258" r:id="rId3"/>
    <p:sldId id="279" r:id="rId4"/>
    <p:sldId id="275" r:id="rId5"/>
    <p:sldId id="290" r:id="rId6"/>
    <p:sldId id="291" r:id="rId7"/>
    <p:sldId id="292" r:id="rId8"/>
    <p:sldId id="293" r:id="rId9"/>
    <p:sldId id="280" r:id="rId10"/>
    <p:sldId id="278" r:id="rId11"/>
    <p:sldId id="281" r:id="rId12"/>
    <p:sldId id="284" r:id="rId13"/>
    <p:sldId id="276" r:id="rId14"/>
    <p:sldId id="285" r:id="rId15"/>
    <p:sldId id="287" r:id="rId16"/>
    <p:sldId id="288" r:id="rId17"/>
    <p:sldId id="294" r:id="rId18"/>
    <p:sldId id="295" r:id="rId19"/>
    <p:sldId id="296" r:id="rId20"/>
    <p:sldId id="257" r:id="rId21"/>
    <p:sldId id="259" r:id="rId22"/>
    <p:sldId id="282" r:id="rId23"/>
  </p:sldIdLst>
  <p:sldSz cx="12192000" cy="6858000"/>
  <p:notesSz cx="6858000" cy="296227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9ACF5-BB09-B744-96CF-CDD4A57C14E4}" v="20" dt="2020-03-06T17:28:57.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024"/>
  </p:normalViewPr>
  <p:slideViewPr>
    <p:cSldViewPr snapToGrid="0" snapToObjects="1">
      <p:cViewPr>
        <p:scale>
          <a:sx n="71" d="100"/>
          <a:sy n="71" d="100"/>
        </p:scale>
        <p:origin x="3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1F9FD-7A44-364A-BEAD-CA6F9CFB1D87}" type="doc">
      <dgm:prSet loTypeId="urn:microsoft.com/office/officeart/2005/8/layout/radial1" loCatId="relationship" qsTypeId="urn:microsoft.com/office/officeart/2005/8/quickstyle/simple2" qsCatId="simple" csTypeId="urn:microsoft.com/office/officeart/2005/8/colors/colorful1" csCatId="colorful" phldr="1"/>
      <dgm:spPr/>
      <dgm:t>
        <a:bodyPr/>
        <a:lstStyle/>
        <a:p>
          <a:endParaRPr lang="fr-FR"/>
        </a:p>
      </dgm:t>
    </dgm:pt>
    <dgm:pt modelId="{EA9BE658-E11D-9943-B805-2C49E03FE6B7}">
      <dgm:prSet/>
      <dgm:spPr/>
      <dgm:t>
        <a:bodyPr/>
        <a:lstStyle/>
        <a:p>
          <a:r>
            <a:rPr lang="en-US"/>
            <a:t>“How does the original PSO algorithm compare to conventional methods for training NNs for image processing?” </a:t>
          </a:r>
          <a:endParaRPr lang="fr-GB"/>
        </a:p>
      </dgm:t>
    </dgm:pt>
    <dgm:pt modelId="{44BF2338-94A7-C240-98B2-61FFD43F4F40}" type="parTrans" cxnId="{DAF2931E-B870-3B48-A2AE-BD915F29C0D5}">
      <dgm:prSet/>
      <dgm:spPr/>
      <dgm:t>
        <a:bodyPr/>
        <a:lstStyle/>
        <a:p>
          <a:endParaRPr lang="fr-FR"/>
        </a:p>
      </dgm:t>
    </dgm:pt>
    <dgm:pt modelId="{9776F639-D2DC-4140-9EC6-B036191FDD30}" type="sibTrans" cxnId="{DAF2931E-B870-3B48-A2AE-BD915F29C0D5}">
      <dgm:prSet/>
      <dgm:spPr/>
      <dgm:t>
        <a:bodyPr/>
        <a:lstStyle/>
        <a:p>
          <a:endParaRPr lang="fr-FR"/>
        </a:p>
      </dgm:t>
    </dgm:pt>
    <dgm:pt modelId="{6D72CD19-CD3A-AA41-A445-18EFEA345C5A}">
      <dgm:prSet/>
      <dgm:spPr/>
      <dgm:t>
        <a:bodyPr/>
        <a:lstStyle/>
        <a:p>
          <a:pPr>
            <a:buFont typeface="+mj-lt"/>
            <a:buAutoNum type="arabicPeriod"/>
          </a:pPr>
          <a:r>
            <a:rPr lang="en-GB" b="0" i="0">
              <a:latin typeface="Calibri Light" panose="020F0302020204030204" pitchFamily="34" charset="0"/>
            </a:rPr>
            <a:t>Is it as accurate?</a:t>
          </a:r>
          <a:endParaRPr lang="fr-FR"/>
        </a:p>
      </dgm:t>
    </dgm:pt>
    <dgm:pt modelId="{DCC053CB-2131-C14E-B529-37FE6F5D6417}" type="parTrans" cxnId="{70A1ACEE-9731-0344-81E0-179029F1AC8B}">
      <dgm:prSet/>
      <dgm:spPr/>
      <dgm:t>
        <a:bodyPr/>
        <a:lstStyle/>
        <a:p>
          <a:endParaRPr lang="fr-FR"/>
        </a:p>
      </dgm:t>
    </dgm:pt>
    <dgm:pt modelId="{CC234772-314C-5F4E-B545-08908108E1DB}" type="sibTrans" cxnId="{70A1ACEE-9731-0344-81E0-179029F1AC8B}">
      <dgm:prSet/>
      <dgm:spPr/>
      <dgm:t>
        <a:bodyPr/>
        <a:lstStyle/>
        <a:p>
          <a:endParaRPr lang="fr-FR"/>
        </a:p>
      </dgm:t>
    </dgm:pt>
    <dgm:pt modelId="{4FCE05A9-A30B-1344-A64B-D344C5B19AFD}">
      <dgm:prSet/>
      <dgm:spPr/>
      <dgm:t>
        <a:bodyPr/>
        <a:lstStyle/>
        <a:p>
          <a:pPr>
            <a:buFont typeface="+mj-lt"/>
            <a:buAutoNum type="arabicPeriod"/>
          </a:pPr>
          <a:r>
            <a:rPr lang="en-GB" b="0" i="0">
              <a:latin typeface="Calibri Light" panose="020F0302020204030204" pitchFamily="34" charset="0"/>
            </a:rPr>
            <a:t>Is it as efficient?</a:t>
          </a:r>
          <a:endParaRPr lang="fr-FR"/>
        </a:p>
      </dgm:t>
    </dgm:pt>
    <dgm:pt modelId="{2DDF5675-173D-0848-8049-191CD4968926}" type="parTrans" cxnId="{AD4F28DA-AF2E-0246-A27E-10D7EB37CC6C}">
      <dgm:prSet/>
      <dgm:spPr/>
      <dgm:t>
        <a:bodyPr/>
        <a:lstStyle/>
        <a:p>
          <a:endParaRPr lang="fr-FR"/>
        </a:p>
      </dgm:t>
    </dgm:pt>
    <dgm:pt modelId="{8626A02A-B864-5B4D-9E08-2BEC657DB385}" type="sibTrans" cxnId="{AD4F28DA-AF2E-0246-A27E-10D7EB37CC6C}">
      <dgm:prSet/>
      <dgm:spPr/>
      <dgm:t>
        <a:bodyPr/>
        <a:lstStyle/>
        <a:p>
          <a:endParaRPr lang="fr-FR"/>
        </a:p>
      </dgm:t>
    </dgm:pt>
    <dgm:pt modelId="{25947B22-2D3F-B742-B325-B7C932553FE4}">
      <dgm:prSet/>
      <dgm:spPr/>
      <dgm:t>
        <a:bodyPr/>
        <a:lstStyle/>
        <a:p>
          <a:r>
            <a:rPr lang="en-GB" noProof="0" dirty="0"/>
            <a:t>Is it robust?</a:t>
          </a:r>
        </a:p>
      </dgm:t>
    </dgm:pt>
    <dgm:pt modelId="{DDB33ADF-7578-7D47-94CD-0E25DF0E0949}" type="parTrans" cxnId="{D49D6B61-0E94-1B48-8314-CB8FEF0DD247}">
      <dgm:prSet/>
      <dgm:spPr/>
      <dgm:t>
        <a:bodyPr/>
        <a:lstStyle/>
        <a:p>
          <a:endParaRPr lang="fr-FR"/>
        </a:p>
      </dgm:t>
    </dgm:pt>
    <dgm:pt modelId="{446303C4-C1A8-DB4B-8CB7-1029708C1FE1}" type="sibTrans" cxnId="{D49D6B61-0E94-1B48-8314-CB8FEF0DD247}">
      <dgm:prSet/>
      <dgm:spPr/>
      <dgm:t>
        <a:bodyPr/>
        <a:lstStyle/>
        <a:p>
          <a:endParaRPr lang="fr-FR"/>
        </a:p>
      </dgm:t>
    </dgm:pt>
    <dgm:pt modelId="{7D29D48A-1416-3242-947E-8A796083DABE}">
      <dgm:prSet/>
      <dgm:spPr/>
      <dgm:t>
        <a:bodyPr/>
        <a:lstStyle/>
        <a:p>
          <a:r>
            <a:rPr lang="en-GB" noProof="0" dirty="0"/>
            <a:t>Will it work on complex datasets?</a:t>
          </a:r>
        </a:p>
      </dgm:t>
    </dgm:pt>
    <dgm:pt modelId="{3BE84C78-8EF2-1545-BC0F-9BFD69C9EB3D}" type="parTrans" cxnId="{D6598723-B7B3-B74A-956A-02B57A63A4AE}">
      <dgm:prSet/>
      <dgm:spPr/>
      <dgm:t>
        <a:bodyPr/>
        <a:lstStyle/>
        <a:p>
          <a:endParaRPr lang="fr-FR"/>
        </a:p>
      </dgm:t>
    </dgm:pt>
    <dgm:pt modelId="{F43C17F3-7672-3944-8C0A-F79EECA10F0B}" type="sibTrans" cxnId="{D6598723-B7B3-B74A-956A-02B57A63A4AE}">
      <dgm:prSet/>
      <dgm:spPr/>
      <dgm:t>
        <a:bodyPr/>
        <a:lstStyle/>
        <a:p>
          <a:endParaRPr lang="fr-FR"/>
        </a:p>
      </dgm:t>
    </dgm:pt>
    <dgm:pt modelId="{D1BA9196-FB4C-A747-B389-152263FD574F}" type="pres">
      <dgm:prSet presAssocID="{1411F9FD-7A44-364A-BEAD-CA6F9CFB1D87}" presName="cycle" presStyleCnt="0">
        <dgm:presLayoutVars>
          <dgm:chMax val="1"/>
          <dgm:dir/>
          <dgm:animLvl val="ctr"/>
          <dgm:resizeHandles val="exact"/>
        </dgm:presLayoutVars>
      </dgm:prSet>
      <dgm:spPr/>
    </dgm:pt>
    <dgm:pt modelId="{FE89626C-836B-C04C-82CF-BA8A6C771031}" type="pres">
      <dgm:prSet presAssocID="{EA9BE658-E11D-9943-B805-2C49E03FE6B7}" presName="centerShape" presStyleLbl="node0" presStyleIdx="0" presStyleCnt="1" custScaleX="211193" custScaleY="211193" custLinFactNeighborX="7928"/>
      <dgm:spPr/>
    </dgm:pt>
    <dgm:pt modelId="{52096725-BAAF-6C41-8C18-91D9FDEC8C6F}" type="pres">
      <dgm:prSet presAssocID="{DCC053CB-2131-C14E-B529-37FE6F5D6417}" presName="Name9" presStyleLbl="parChTrans1D2" presStyleIdx="0" presStyleCnt="4"/>
      <dgm:spPr/>
    </dgm:pt>
    <dgm:pt modelId="{79CABFD6-EE84-344B-A6E3-F08F2C79D841}" type="pres">
      <dgm:prSet presAssocID="{DCC053CB-2131-C14E-B529-37FE6F5D6417}" presName="connTx" presStyleLbl="parChTrans1D2" presStyleIdx="0" presStyleCnt="4"/>
      <dgm:spPr/>
    </dgm:pt>
    <dgm:pt modelId="{58F9C64E-9DAA-6D4C-B2BD-C02775D672E5}" type="pres">
      <dgm:prSet presAssocID="{6D72CD19-CD3A-AA41-A445-18EFEA345C5A}" presName="node" presStyleLbl="node1" presStyleIdx="0" presStyleCnt="4" custRadScaleRad="153811" custRadScaleInc="109670">
        <dgm:presLayoutVars>
          <dgm:bulletEnabled val="1"/>
        </dgm:presLayoutVars>
      </dgm:prSet>
      <dgm:spPr/>
    </dgm:pt>
    <dgm:pt modelId="{8776CC79-AF65-4942-B654-2EEC92F0B3D1}" type="pres">
      <dgm:prSet presAssocID="{2DDF5675-173D-0848-8049-191CD4968926}" presName="Name9" presStyleLbl="parChTrans1D2" presStyleIdx="1" presStyleCnt="4"/>
      <dgm:spPr/>
    </dgm:pt>
    <dgm:pt modelId="{8A02D23B-E0DD-4945-8A7B-33A1BFB9FA92}" type="pres">
      <dgm:prSet presAssocID="{2DDF5675-173D-0848-8049-191CD4968926}" presName="connTx" presStyleLbl="parChTrans1D2" presStyleIdx="1" presStyleCnt="4"/>
      <dgm:spPr/>
    </dgm:pt>
    <dgm:pt modelId="{3E493AA2-2545-8942-9755-586F301349E3}" type="pres">
      <dgm:prSet presAssocID="{4FCE05A9-A30B-1344-A64B-D344C5B19AFD}" presName="node" presStyleLbl="node1" presStyleIdx="1" presStyleCnt="4" custRadScaleRad="167188" custRadScaleInc="60376">
        <dgm:presLayoutVars>
          <dgm:bulletEnabled val="1"/>
        </dgm:presLayoutVars>
      </dgm:prSet>
      <dgm:spPr/>
    </dgm:pt>
    <dgm:pt modelId="{3DB167E8-709C-2344-A356-C054B72A96AF}" type="pres">
      <dgm:prSet presAssocID="{DDB33ADF-7578-7D47-94CD-0E25DF0E0949}" presName="Name9" presStyleLbl="parChTrans1D2" presStyleIdx="2" presStyleCnt="4"/>
      <dgm:spPr/>
    </dgm:pt>
    <dgm:pt modelId="{F927890C-ADCA-1642-9063-B00864313DCE}" type="pres">
      <dgm:prSet presAssocID="{DDB33ADF-7578-7D47-94CD-0E25DF0E0949}" presName="connTx" presStyleLbl="parChTrans1D2" presStyleIdx="2" presStyleCnt="4"/>
      <dgm:spPr/>
    </dgm:pt>
    <dgm:pt modelId="{43579F2A-1173-5949-ABFB-A1DF2F8DEDC4}" type="pres">
      <dgm:prSet presAssocID="{25947B22-2D3F-B742-B325-B7C932553FE4}" presName="node" presStyleLbl="node1" presStyleIdx="2" presStyleCnt="4" custRadScaleRad="137663" custRadScaleInc="130126">
        <dgm:presLayoutVars>
          <dgm:bulletEnabled val="1"/>
        </dgm:presLayoutVars>
      </dgm:prSet>
      <dgm:spPr/>
    </dgm:pt>
    <dgm:pt modelId="{DC51B845-2B5F-2E45-ADFB-9F474486DECA}" type="pres">
      <dgm:prSet presAssocID="{3BE84C78-8EF2-1545-BC0F-9BFD69C9EB3D}" presName="Name9" presStyleLbl="parChTrans1D2" presStyleIdx="3" presStyleCnt="4"/>
      <dgm:spPr/>
    </dgm:pt>
    <dgm:pt modelId="{CD2D2779-B3D3-2D40-B0C7-65CED924EC79}" type="pres">
      <dgm:prSet presAssocID="{3BE84C78-8EF2-1545-BC0F-9BFD69C9EB3D}" presName="connTx" presStyleLbl="parChTrans1D2" presStyleIdx="3" presStyleCnt="4"/>
      <dgm:spPr/>
    </dgm:pt>
    <dgm:pt modelId="{2120A650-0A8B-A646-BB3B-C9CA65FDCCF9}" type="pres">
      <dgm:prSet presAssocID="{7D29D48A-1416-3242-947E-8A796083DABE}" presName="node" presStyleLbl="node1" presStyleIdx="3" presStyleCnt="4" custRadScaleRad="194788" custRadScaleInc="11766">
        <dgm:presLayoutVars>
          <dgm:bulletEnabled val="1"/>
        </dgm:presLayoutVars>
      </dgm:prSet>
      <dgm:spPr/>
    </dgm:pt>
  </dgm:ptLst>
  <dgm:cxnLst>
    <dgm:cxn modelId="{C2F4C20C-44B9-A345-9A1C-0CD2D3B6D2BD}" type="presOf" srcId="{DDB33ADF-7578-7D47-94CD-0E25DF0E0949}" destId="{3DB167E8-709C-2344-A356-C054B72A96AF}" srcOrd="0" destOrd="0" presId="urn:microsoft.com/office/officeart/2005/8/layout/radial1"/>
    <dgm:cxn modelId="{4A121118-9694-9640-97D4-B2FA071909D9}" type="presOf" srcId="{2DDF5675-173D-0848-8049-191CD4968926}" destId="{8A02D23B-E0DD-4945-8A7B-33A1BFB9FA92}" srcOrd="1" destOrd="0" presId="urn:microsoft.com/office/officeart/2005/8/layout/radial1"/>
    <dgm:cxn modelId="{3A772C1A-F8FE-894C-8B85-EE669ECFD5D6}" type="presOf" srcId="{DCC053CB-2131-C14E-B529-37FE6F5D6417}" destId="{79CABFD6-EE84-344B-A6E3-F08F2C79D841}" srcOrd="1" destOrd="0" presId="urn:microsoft.com/office/officeart/2005/8/layout/radial1"/>
    <dgm:cxn modelId="{DAF2931E-B870-3B48-A2AE-BD915F29C0D5}" srcId="{1411F9FD-7A44-364A-BEAD-CA6F9CFB1D87}" destId="{EA9BE658-E11D-9943-B805-2C49E03FE6B7}" srcOrd="0" destOrd="0" parTransId="{44BF2338-94A7-C240-98B2-61FFD43F4F40}" sibTransId="{9776F639-D2DC-4140-9EC6-B036191FDD30}"/>
    <dgm:cxn modelId="{C74E9821-2262-4A43-991A-DC46F7E640C6}" type="presOf" srcId="{3BE84C78-8EF2-1545-BC0F-9BFD69C9EB3D}" destId="{CD2D2779-B3D3-2D40-B0C7-65CED924EC79}" srcOrd="1" destOrd="0" presId="urn:microsoft.com/office/officeart/2005/8/layout/radial1"/>
    <dgm:cxn modelId="{240C9422-74FB-7C42-900E-80342CF27CA3}" type="presOf" srcId="{7D29D48A-1416-3242-947E-8A796083DABE}" destId="{2120A650-0A8B-A646-BB3B-C9CA65FDCCF9}" srcOrd="0" destOrd="0" presId="urn:microsoft.com/office/officeart/2005/8/layout/radial1"/>
    <dgm:cxn modelId="{D6598723-B7B3-B74A-956A-02B57A63A4AE}" srcId="{EA9BE658-E11D-9943-B805-2C49E03FE6B7}" destId="{7D29D48A-1416-3242-947E-8A796083DABE}" srcOrd="3" destOrd="0" parTransId="{3BE84C78-8EF2-1545-BC0F-9BFD69C9EB3D}" sibTransId="{F43C17F3-7672-3944-8C0A-F79EECA10F0B}"/>
    <dgm:cxn modelId="{8D7C7529-76DF-A541-9EE6-FABF6FF1298D}" type="presOf" srcId="{DDB33ADF-7578-7D47-94CD-0E25DF0E0949}" destId="{F927890C-ADCA-1642-9063-B00864313DCE}" srcOrd="1" destOrd="0" presId="urn:microsoft.com/office/officeart/2005/8/layout/radial1"/>
    <dgm:cxn modelId="{D49D6B61-0E94-1B48-8314-CB8FEF0DD247}" srcId="{EA9BE658-E11D-9943-B805-2C49E03FE6B7}" destId="{25947B22-2D3F-B742-B325-B7C932553FE4}" srcOrd="2" destOrd="0" parTransId="{DDB33ADF-7578-7D47-94CD-0E25DF0E0949}" sibTransId="{446303C4-C1A8-DB4B-8CB7-1029708C1FE1}"/>
    <dgm:cxn modelId="{4853BB68-05EC-C145-8F25-5ED8EE7594D8}" type="presOf" srcId="{3BE84C78-8EF2-1545-BC0F-9BFD69C9EB3D}" destId="{DC51B845-2B5F-2E45-ADFB-9F474486DECA}" srcOrd="0" destOrd="0" presId="urn:microsoft.com/office/officeart/2005/8/layout/radial1"/>
    <dgm:cxn modelId="{70217B7B-27F0-9D42-925C-8F60D8C0360C}" type="presOf" srcId="{DCC053CB-2131-C14E-B529-37FE6F5D6417}" destId="{52096725-BAAF-6C41-8C18-91D9FDEC8C6F}" srcOrd="0" destOrd="0" presId="urn:microsoft.com/office/officeart/2005/8/layout/radial1"/>
    <dgm:cxn modelId="{812B8B7B-2AA9-8843-A85B-DB5C05B85BC1}" type="presOf" srcId="{25947B22-2D3F-B742-B325-B7C932553FE4}" destId="{43579F2A-1173-5949-ABFB-A1DF2F8DEDC4}" srcOrd="0" destOrd="0" presId="urn:microsoft.com/office/officeart/2005/8/layout/radial1"/>
    <dgm:cxn modelId="{9CD6AB7B-B699-1344-B286-91319D97DEBB}" type="presOf" srcId="{1411F9FD-7A44-364A-BEAD-CA6F9CFB1D87}" destId="{D1BA9196-FB4C-A747-B389-152263FD574F}" srcOrd="0" destOrd="0" presId="urn:microsoft.com/office/officeart/2005/8/layout/radial1"/>
    <dgm:cxn modelId="{99ED9990-9702-A74B-8758-5A506429BB06}" type="presOf" srcId="{6D72CD19-CD3A-AA41-A445-18EFEA345C5A}" destId="{58F9C64E-9DAA-6D4C-B2BD-C02775D672E5}" srcOrd="0" destOrd="0" presId="urn:microsoft.com/office/officeart/2005/8/layout/radial1"/>
    <dgm:cxn modelId="{5D80E1B2-C3A9-4B4F-BE9D-E6D01EC022D2}" type="presOf" srcId="{4FCE05A9-A30B-1344-A64B-D344C5B19AFD}" destId="{3E493AA2-2545-8942-9755-586F301349E3}" srcOrd="0" destOrd="0" presId="urn:microsoft.com/office/officeart/2005/8/layout/radial1"/>
    <dgm:cxn modelId="{612213D2-D922-6D43-A2B5-C44B189A3821}" type="presOf" srcId="{2DDF5675-173D-0848-8049-191CD4968926}" destId="{8776CC79-AF65-4942-B654-2EEC92F0B3D1}" srcOrd="0" destOrd="0" presId="urn:microsoft.com/office/officeart/2005/8/layout/radial1"/>
    <dgm:cxn modelId="{A68F41D4-2E1F-6C45-92A1-18435A2C3C59}" type="presOf" srcId="{EA9BE658-E11D-9943-B805-2C49E03FE6B7}" destId="{FE89626C-836B-C04C-82CF-BA8A6C771031}" srcOrd="0" destOrd="0" presId="urn:microsoft.com/office/officeart/2005/8/layout/radial1"/>
    <dgm:cxn modelId="{AD4F28DA-AF2E-0246-A27E-10D7EB37CC6C}" srcId="{EA9BE658-E11D-9943-B805-2C49E03FE6B7}" destId="{4FCE05A9-A30B-1344-A64B-D344C5B19AFD}" srcOrd="1" destOrd="0" parTransId="{2DDF5675-173D-0848-8049-191CD4968926}" sibTransId="{8626A02A-B864-5B4D-9E08-2BEC657DB385}"/>
    <dgm:cxn modelId="{70A1ACEE-9731-0344-81E0-179029F1AC8B}" srcId="{EA9BE658-E11D-9943-B805-2C49E03FE6B7}" destId="{6D72CD19-CD3A-AA41-A445-18EFEA345C5A}" srcOrd="0" destOrd="0" parTransId="{DCC053CB-2131-C14E-B529-37FE6F5D6417}" sibTransId="{CC234772-314C-5F4E-B545-08908108E1DB}"/>
    <dgm:cxn modelId="{140B37BE-1808-3E4A-932F-5EFA27470EA2}" type="presParOf" srcId="{D1BA9196-FB4C-A747-B389-152263FD574F}" destId="{FE89626C-836B-C04C-82CF-BA8A6C771031}" srcOrd="0" destOrd="0" presId="urn:microsoft.com/office/officeart/2005/8/layout/radial1"/>
    <dgm:cxn modelId="{D09610DB-3617-E346-A539-97CF7A56C27D}" type="presParOf" srcId="{D1BA9196-FB4C-A747-B389-152263FD574F}" destId="{52096725-BAAF-6C41-8C18-91D9FDEC8C6F}" srcOrd="1" destOrd="0" presId="urn:microsoft.com/office/officeart/2005/8/layout/radial1"/>
    <dgm:cxn modelId="{446CDD8E-70AB-0944-8924-84CD4223B389}" type="presParOf" srcId="{52096725-BAAF-6C41-8C18-91D9FDEC8C6F}" destId="{79CABFD6-EE84-344B-A6E3-F08F2C79D841}" srcOrd="0" destOrd="0" presId="urn:microsoft.com/office/officeart/2005/8/layout/radial1"/>
    <dgm:cxn modelId="{FD3C76C7-0495-8347-B4DB-FD9388DA793A}" type="presParOf" srcId="{D1BA9196-FB4C-A747-B389-152263FD574F}" destId="{58F9C64E-9DAA-6D4C-B2BD-C02775D672E5}" srcOrd="2" destOrd="0" presId="urn:microsoft.com/office/officeart/2005/8/layout/radial1"/>
    <dgm:cxn modelId="{05B55796-527A-4041-B673-A9398E76E6A1}" type="presParOf" srcId="{D1BA9196-FB4C-A747-B389-152263FD574F}" destId="{8776CC79-AF65-4942-B654-2EEC92F0B3D1}" srcOrd="3" destOrd="0" presId="urn:microsoft.com/office/officeart/2005/8/layout/radial1"/>
    <dgm:cxn modelId="{2287EEA0-E769-3645-B231-2AC35262DFF3}" type="presParOf" srcId="{8776CC79-AF65-4942-B654-2EEC92F0B3D1}" destId="{8A02D23B-E0DD-4945-8A7B-33A1BFB9FA92}" srcOrd="0" destOrd="0" presId="urn:microsoft.com/office/officeart/2005/8/layout/radial1"/>
    <dgm:cxn modelId="{D5BADE83-7915-2245-9509-EAE3EC3D3B4C}" type="presParOf" srcId="{D1BA9196-FB4C-A747-B389-152263FD574F}" destId="{3E493AA2-2545-8942-9755-586F301349E3}" srcOrd="4" destOrd="0" presId="urn:microsoft.com/office/officeart/2005/8/layout/radial1"/>
    <dgm:cxn modelId="{E7680191-ED81-E546-8B02-695EC96D7258}" type="presParOf" srcId="{D1BA9196-FB4C-A747-B389-152263FD574F}" destId="{3DB167E8-709C-2344-A356-C054B72A96AF}" srcOrd="5" destOrd="0" presId="urn:microsoft.com/office/officeart/2005/8/layout/radial1"/>
    <dgm:cxn modelId="{059F25EC-899C-944C-9A7C-C552F9454C01}" type="presParOf" srcId="{3DB167E8-709C-2344-A356-C054B72A96AF}" destId="{F927890C-ADCA-1642-9063-B00864313DCE}" srcOrd="0" destOrd="0" presId="urn:microsoft.com/office/officeart/2005/8/layout/radial1"/>
    <dgm:cxn modelId="{25F3D260-A07A-BE4C-B908-0EE3C10185D9}" type="presParOf" srcId="{D1BA9196-FB4C-A747-B389-152263FD574F}" destId="{43579F2A-1173-5949-ABFB-A1DF2F8DEDC4}" srcOrd="6" destOrd="0" presId="urn:microsoft.com/office/officeart/2005/8/layout/radial1"/>
    <dgm:cxn modelId="{B5BE64B3-A583-9249-8077-DD7BB7228404}" type="presParOf" srcId="{D1BA9196-FB4C-A747-B389-152263FD574F}" destId="{DC51B845-2B5F-2E45-ADFB-9F474486DECA}" srcOrd="7" destOrd="0" presId="urn:microsoft.com/office/officeart/2005/8/layout/radial1"/>
    <dgm:cxn modelId="{0DD8395B-E038-A445-A16A-862554AF7656}" type="presParOf" srcId="{DC51B845-2B5F-2E45-ADFB-9F474486DECA}" destId="{CD2D2779-B3D3-2D40-B0C7-65CED924EC79}" srcOrd="0" destOrd="0" presId="urn:microsoft.com/office/officeart/2005/8/layout/radial1"/>
    <dgm:cxn modelId="{D436940E-8DBE-7244-AA29-85F68A2B8AB6}" type="presParOf" srcId="{D1BA9196-FB4C-A747-B389-152263FD574F}" destId="{2120A650-0A8B-A646-BB3B-C9CA65FDCCF9}" srcOrd="8"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626C-836B-C04C-82CF-BA8A6C771031}">
      <dsp:nvSpPr>
        <dsp:cNvPr id="0" name=""/>
        <dsp:cNvSpPr/>
      </dsp:nvSpPr>
      <dsp:spPr>
        <a:xfrm>
          <a:off x="5116294" y="1467805"/>
          <a:ext cx="4139993" cy="413999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“How does the original PSO algorithm compare to conventional methods for training NNs for image processing?” </a:t>
          </a:r>
          <a:endParaRPr lang="fr-GB" sz="2700" kern="1200"/>
        </a:p>
      </dsp:txBody>
      <dsp:txXfrm>
        <a:off x="5722582" y="2074093"/>
        <a:ext cx="2927417" cy="2927417"/>
      </dsp:txXfrm>
    </dsp:sp>
    <dsp:sp modelId="{52096725-BAAF-6C41-8C18-91D9FDEC8C6F}">
      <dsp:nvSpPr>
        <dsp:cNvPr id="0" name=""/>
        <dsp:cNvSpPr/>
      </dsp:nvSpPr>
      <dsp:spPr>
        <a:xfrm rot="18911088">
          <a:off x="8570632" y="1861897"/>
          <a:ext cx="578634" cy="26015"/>
        </a:xfrm>
        <a:custGeom>
          <a:avLst/>
          <a:gdLst/>
          <a:ahLst/>
          <a:cxnLst/>
          <a:rect l="0" t="0" r="0" b="0"/>
          <a:pathLst>
            <a:path>
              <a:moveTo>
                <a:pt x="0" y="13007"/>
              </a:moveTo>
              <a:lnTo>
                <a:pt x="578634"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45484" y="1860439"/>
        <a:ext cx="28931" cy="28931"/>
      </dsp:txXfrm>
    </dsp:sp>
    <dsp:sp modelId="{58F9C64E-9DAA-6D4C-B2BD-C02775D672E5}">
      <dsp:nvSpPr>
        <dsp:cNvPr id="0" name=""/>
        <dsp:cNvSpPr/>
      </dsp:nvSpPr>
      <dsp:spPr>
        <a:xfrm>
          <a:off x="8780341" y="15"/>
          <a:ext cx="1960289" cy="19602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accurate?</a:t>
          </a:r>
          <a:endParaRPr lang="fr-FR" sz="2400" kern="1200"/>
        </a:p>
      </dsp:txBody>
      <dsp:txXfrm>
        <a:off x="9067419" y="287093"/>
        <a:ext cx="1386133" cy="1386133"/>
      </dsp:txXfrm>
    </dsp:sp>
    <dsp:sp modelId="{8776CC79-AF65-4942-B654-2EEC92F0B3D1}">
      <dsp:nvSpPr>
        <dsp:cNvPr id="0" name=""/>
        <dsp:cNvSpPr/>
      </dsp:nvSpPr>
      <dsp:spPr>
        <a:xfrm rot="1792623">
          <a:off x="8923903" y="4770613"/>
          <a:ext cx="861882" cy="26015"/>
        </a:xfrm>
        <a:custGeom>
          <a:avLst/>
          <a:gdLst/>
          <a:ahLst/>
          <a:cxnLst/>
          <a:rect l="0" t="0" r="0" b="0"/>
          <a:pathLst>
            <a:path>
              <a:moveTo>
                <a:pt x="0" y="13007"/>
              </a:moveTo>
              <a:lnTo>
                <a:pt x="861882"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333297" y="4762073"/>
        <a:ext cx="43094" cy="43094"/>
      </dsp:txXfrm>
    </dsp:sp>
    <dsp:sp modelId="{3E493AA2-2545-8942-9755-586F301349E3}">
      <dsp:nvSpPr>
        <dsp:cNvPr id="0" name=""/>
        <dsp:cNvSpPr/>
      </dsp:nvSpPr>
      <dsp:spPr>
        <a:xfrm>
          <a:off x="9598247" y="4506395"/>
          <a:ext cx="1960289" cy="1960289"/>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mj-lt"/>
            <a:buNone/>
          </a:pPr>
          <a:r>
            <a:rPr lang="en-GB" sz="2400" b="0" i="0" kern="1200">
              <a:latin typeface="Calibri Light" panose="020F0302020204030204" pitchFamily="34" charset="0"/>
            </a:rPr>
            <a:t>Is it as efficient?</a:t>
          </a:r>
          <a:endParaRPr lang="fr-FR" sz="2400" kern="1200"/>
        </a:p>
      </dsp:txBody>
      <dsp:txXfrm>
        <a:off x="9885325" y="4793473"/>
        <a:ext cx="1386133" cy="1386133"/>
      </dsp:txXfrm>
    </dsp:sp>
    <dsp:sp modelId="{3DB167E8-709C-2344-A356-C054B72A96AF}">
      <dsp:nvSpPr>
        <dsp:cNvPr id="0" name=""/>
        <dsp:cNvSpPr/>
      </dsp:nvSpPr>
      <dsp:spPr>
        <a:xfrm rot="9101287">
          <a:off x="4597637" y="4699803"/>
          <a:ext cx="815018" cy="26015"/>
        </a:xfrm>
        <a:custGeom>
          <a:avLst/>
          <a:gdLst/>
          <a:ahLst/>
          <a:cxnLst/>
          <a:rect l="0" t="0" r="0" b="0"/>
          <a:pathLst>
            <a:path>
              <a:moveTo>
                <a:pt x="0" y="13007"/>
              </a:moveTo>
              <a:lnTo>
                <a:pt x="815018"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rot="10800000">
        <a:off x="4984771" y="4692435"/>
        <a:ext cx="40750" cy="40750"/>
      </dsp:txXfrm>
    </dsp:sp>
    <dsp:sp modelId="{43579F2A-1173-5949-ABFB-A1DF2F8DEDC4}">
      <dsp:nvSpPr>
        <dsp:cNvPr id="0" name=""/>
        <dsp:cNvSpPr/>
      </dsp:nvSpPr>
      <dsp:spPr>
        <a:xfrm>
          <a:off x="2803340" y="4390790"/>
          <a:ext cx="1960289" cy="1960289"/>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dirty="0"/>
            <a:t>Is it robust?</a:t>
          </a:r>
        </a:p>
      </dsp:txBody>
      <dsp:txXfrm>
        <a:off x="3090418" y="4677868"/>
        <a:ext cx="1386133" cy="1386133"/>
      </dsp:txXfrm>
    </dsp:sp>
    <dsp:sp modelId="{DC51B845-2B5F-2E45-ADFB-9F474486DECA}">
      <dsp:nvSpPr>
        <dsp:cNvPr id="0" name=""/>
        <dsp:cNvSpPr/>
      </dsp:nvSpPr>
      <dsp:spPr>
        <a:xfrm rot="11093796">
          <a:off x="2802798" y="3248863"/>
          <a:ext cx="2325293" cy="26015"/>
        </a:xfrm>
        <a:custGeom>
          <a:avLst/>
          <a:gdLst/>
          <a:ahLst/>
          <a:cxnLst/>
          <a:rect l="0" t="0" r="0" b="0"/>
          <a:pathLst>
            <a:path>
              <a:moveTo>
                <a:pt x="0" y="13007"/>
              </a:moveTo>
              <a:lnTo>
                <a:pt x="2325293" y="130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rot="10800000">
        <a:off x="3907312" y="3203739"/>
        <a:ext cx="116264" cy="116264"/>
      </dsp:txXfrm>
    </dsp:sp>
    <dsp:sp modelId="{2120A650-0A8B-A646-BB3B-C9CA65FDCCF9}">
      <dsp:nvSpPr>
        <dsp:cNvPr id="0" name=""/>
        <dsp:cNvSpPr/>
      </dsp:nvSpPr>
      <dsp:spPr>
        <a:xfrm>
          <a:off x="850329" y="2098823"/>
          <a:ext cx="1960289" cy="196028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noProof="0" dirty="0"/>
            <a:t>Will it work on complex datasets?</a:t>
          </a:r>
        </a:p>
      </dsp:txBody>
      <dsp:txXfrm>
        <a:off x="1137407" y="2385901"/>
        <a:ext cx="1386133" cy="138613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B880A2-2E63-2E49-9BAD-83ED4B77A704}" type="datetimeFigureOut">
              <a:rPr lang="en-GB" smtClean="0"/>
              <a:t>06/03/2020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Cliquez pour modifier les styles du texte du masque
Deuxième niveau
Troisième niveau
Quatrième niveau
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26916-0A5F-CB49-BA95-72FE3E08E884}" type="slidenum">
              <a:rPr lang="en-GB" smtClean="0"/>
              <a:t>‹#›</a:t>
            </a:fld>
            <a:endParaRPr lang="en-GB"/>
          </a:p>
        </p:txBody>
      </p:sp>
    </p:spTree>
    <p:extLst>
      <p:ext uri="{BB962C8B-B14F-4D97-AF65-F5344CB8AC3E}">
        <p14:creationId xmlns:p14="http://schemas.microsoft.com/office/powerpoint/2010/main" val="261958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pload.wikimedia.org/wikipedia/commons/thumb/9/9e/Iris_sanguinea.JPG/1200px-Iris_sanguinea.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dirty="0"/>
              <a:t>https://</a:t>
            </a:r>
            <a:r>
              <a:rPr lang="en-GB"/>
              <a:t>www.howitworksdaily.com</a:t>
            </a:r>
            <a:r>
              <a:rPr lang="en-GB" dirty="0"/>
              <a:t>/</a:t>
            </a:r>
            <a:r>
              <a:rPr lang="en-GB"/>
              <a:t>wp</a:t>
            </a:r>
            <a:r>
              <a:rPr lang="en-GB" dirty="0"/>
              <a:t>-content/uploads/2015/07/wallpaper-of-a-flock-of-flying-birds-</a:t>
            </a:r>
            <a:r>
              <a:rPr lang="en-GB"/>
              <a:t>hd</a:t>
            </a:r>
            <a:r>
              <a:rPr lang="en-GB" dirty="0"/>
              <a:t>-bird-</a:t>
            </a:r>
            <a:r>
              <a:rPr lang="en-GB"/>
              <a:t>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a:t>
            </a:fld>
            <a:endParaRPr lang="en-GB"/>
          </a:p>
        </p:txBody>
      </p:sp>
    </p:spTree>
    <p:extLst>
      <p:ext uri="{BB962C8B-B14F-4D97-AF65-F5344CB8AC3E}">
        <p14:creationId xmlns:p14="http://schemas.microsoft.com/office/powerpoint/2010/main" val="362268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11</a:t>
            </a:fld>
            <a:endParaRPr lang="en-GB"/>
          </a:p>
        </p:txBody>
      </p:sp>
    </p:spTree>
    <p:extLst>
      <p:ext uri="{BB962C8B-B14F-4D97-AF65-F5344CB8AC3E}">
        <p14:creationId xmlns:p14="http://schemas.microsoft.com/office/powerpoint/2010/main" val="11623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simulated our network using Python with the </a:t>
            </a:r>
            <a:r>
              <a:rPr lang="en-GB" dirty="0" err="1"/>
              <a:t>tensorflow</a:t>
            </a:r>
            <a:r>
              <a:rPr lang="en-GB" dirty="0"/>
              <a:t> library.</a:t>
            </a:r>
            <a:endParaRPr lang="fr-FR" dirty="0"/>
          </a:p>
          <a:p>
            <a:endParaRPr lang="en-GB" dirty="0">
              <a:cs typeface="Calibri"/>
            </a:endParaRPr>
          </a:p>
          <a:p>
            <a:r>
              <a:rPr lang="en-GB" dirty="0">
                <a:cs typeface="Calibri"/>
              </a:rPr>
              <a:t>We first use Iris dataset which is a simple classification task that takes 4 numerical inputs and returns one of three flower type labels.</a:t>
            </a:r>
          </a:p>
          <a:p>
            <a:endParaRPr lang="en-GB" dirty="0">
              <a:cs typeface="Calibri"/>
            </a:endParaRPr>
          </a:p>
          <a:p>
            <a:r>
              <a:rPr lang="en-GB" dirty="0">
                <a:cs typeface="Calibri"/>
              </a:rPr>
              <a:t>For a comparison measure we used backpropagation to train the weights for the network, we achieved an accuracy of ****</a:t>
            </a:r>
            <a:br>
              <a:rPr lang="en-GB" dirty="0">
                <a:cs typeface="+mn-lt"/>
              </a:rPr>
            </a:br>
            <a:br>
              <a:rPr lang="en-GB" dirty="0">
                <a:cs typeface="+mn-lt"/>
              </a:rPr>
            </a:br>
            <a:r>
              <a:rPr lang="en-GB" dirty="0">
                <a:cs typeface="Calibri"/>
              </a:rPr>
              <a:t>***SHOW GRAPHS***</a:t>
            </a:r>
          </a:p>
          <a:p>
            <a:endParaRPr lang="en-GB" dirty="0"/>
          </a:p>
          <a:p>
            <a:r>
              <a:rPr lang="en-GB" dirty="0">
                <a:hlinkClick r:id="rId3"/>
              </a:rPr>
              <a:t>https://upload.wikimedia.org/wikipedia/commons/thumb/9/9e/Iris_sanguinea.JPG/1200px-Iris_sanguinea.JPG</a:t>
            </a:r>
            <a:endParaRPr lang="fr-FR" dirty="0">
              <a:cs typeface="Calibri"/>
            </a:endParaRPr>
          </a:p>
          <a:p>
            <a:endParaRPr lang="en-GB" dirty="0">
              <a:cs typeface="Calibri"/>
            </a:endParaRPr>
          </a:p>
          <a:p>
            <a:endParaRPr lang="en-GB" dirty="0">
              <a:cs typeface="Calibri"/>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12</a:t>
            </a:fld>
            <a:endParaRPr lang="en-GB"/>
          </a:p>
        </p:txBody>
      </p:sp>
    </p:spTree>
    <p:extLst>
      <p:ext uri="{BB962C8B-B14F-4D97-AF65-F5344CB8AC3E}">
        <p14:creationId xmlns:p14="http://schemas.microsoft.com/office/powerpoint/2010/main" val="3018894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PSO-NN is a method which uses a NN optimised by PSO to map from inputs to outputs.</a:t>
            </a:r>
            <a:endParaRPr lang="fr-FR" dirty="0"/>
          </a:p>
          <a:p>
            <a:r>
              <a:rPr lang="en-GB" dirty="0">
                <a:cs typeface="Calibri"/>
              </a:rPr>
              <a:t>We use supervised learning to train the network where we know corresponding input and output pairs. The optimisation problem we are solving is to find the weights of the edges which minimise the difference between the output mapped by our network and the known correct output.</a:t>
            </a:r>
          </a:p>
          <a:p>
            <a:endParaRPr lang="en-GB" dirty="0"/>
          </a:p>
          <a:p>
            <a:r>
              <a:rPr lang="en-GB" dirty="0"/>
              <a:t>Currently, NNs are trained using complex mathematical methods, such as back-propagation (BP),which beginners will often struggle to grasp. Switching to the more intuitive method of PSO for this.</a:t>
            </a:r>
            <a:endParaRPr lang="en-US" dirty="0"/>
          </a:p>
          <a:p>
            <a:endParaRPr lang="en-GB" dirty="0"/>
          </a:p>
          <a:p>
            <a:r>
              <a:rPr lang="en-GB" dirty="0"/>
              <a:t>One of the major advantages of bio-inspired algorithms is that they take inspiration from concepts that we are already familiar with. They present their own natural metaphors for </a:t>
            </a:r>
            <a:r>
              <a:rPr lang="en-GB" dirty="0" err="1"/>
              <a:t>thealgorithms</a:t>
            </a:r>
            <a:r>
              <a:rPr lang="en-GB" dirty="0"/>
              <a:t> being used, and this means that they are much easier to understand without a strong mathematical background.</a:t>
            </a:r>
            <a:endParaRPr lang="en-GB" dirty="0">
              <a:cs typeface="Calibri"/>
            </a:endParaRPr>
          </a:p>
          <a:p>
            <a:r>
              <a:rPr lang="en-GB" dirty="0"/>
              <a:t>NN training could open up the possibility for more people to take advantage of the opportunities machine learning has to offer. In this research project, we will evaluate whether the original </a:t>
            </a:r>
            <a:r>
              <a:rPr lang="en-GB" dirty="0" err="1"/>
              <a:t>PSOalgorithm</a:t>
            </a:r>
            <a:r>
              <a:rPr lang="en-GB" dirty="0"/>
              <a:t> can train NNs as well as conventional methods. If we find that PSO in its basic form </a:t>
            </a:r>
            <a:r>
              <a:rPr lang="en-GB" dirty="0" err="1"/>
              <a:t>givescomparable</a:t>
            </a:r>
            <a:r>
              <a:rPr lang="en-GB" dirty="0"/>
              <a:t> performance, it could be used to provide a simpler explanation for the optimisation of neural networks, making this complex field more accessible to beginners.</a:t>
            </a:r>
            <a:endParaRPr lang="en-US" dirty="0"/>
          </a:p>
          <a:p>
            <a:endParaRPr lang="en-GB" dirty="0"/>
          </a:p>
          <a:p>
            <a:endParaRPr lang="en-GB" dirty="0">
              <a:cs typeface="Calibri"/>
            </a:endParaRPr>
          </a:p>
          <a:p>
            <a:endParaRPr lang="en-GB" dirty="0"/>
          </a:p>
          <a:p>
            <a:r>
              <a:rPr lang="en-GB" dirty="0"/>
              <a:t>http://</a:t>
            </a:r>
            <a:r>
              <a:rPr lang="en-GB" dirty="0" err="1"/>
              <a:t>slideplayer.com</a:t>
            </a:r>
            <a:r>
              <a:rPr lang="en-GB" dirty="0"/>
              <a:t>/slide/9347431/28/images/1/</a:t>
            </a:r>
            <a:r>
              <a:rPr lang="en-GB" dirty="0" err="1"/>
              <a:t>Artificial+Neural+Network.jpg</a:t>
            </a:r>
            <a:endParaRPr lang="en-GB" dirty="0">
              <a:cs typeface="Calibri" panose="020F0502020204030204"/>
            </a:endParaRP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13</a:t>
            </a:fld>
            <a:endParaRPr lang="en-GB"/>
          </a:p>
        </p:txBody>
      </p:sp>
    </p:spTree>
    <p:extLst>
      <p:ext uri="{BB962C8B-B14F-4D97-AF65-F5344CB8AC3E}">
        <p14:creationId xmlns:p14="http://schemas.microsoft.com/office/powerpoint/2010/main" val="41331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http://2.bp.blogspot.com/-lhrDQ2Ysh38/UjMmT8r-LYI/</a:t>
            </a:r>
            <a:r>
              <a:rPr lang="en-GB" dirty="0" err="1"/>
              <a:t>AAAAAAAAkuw</a:t>
            </a:r>
            <a:r>
              <a:rPr lang="en-GB" dirty="0"/>
              <a:t>/_XtgH00EHCA/s1600/Iris+Flowers+24.jpg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14</a:t>
            </a:fld>
            <a:endParaRPr lang="en-GB"/>
          </a:p>
        </p:txBody>
      </p:sp>
    </p:spTree>
    <p:extLst>
      <p:ext uri="{BB962C8B-B14F-4D97-AF65-F5344CB8AC3E}">
        <p14:creationId xmlns:p14="http://schemas.microsoft.com/office/powerpoint/2010/main" val="2519126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a:t>https://www.howitworksdaily.com/wp-content/uploads/2015/07/wallpaper-of-a-flock-of-flying-birds-hd-bird-wallpapers.jpg</a:t>
            </a:r>
            <a:endParaRPr lang="en-GB">
              <a:cs typeface="Calibri" panose="020F0502020204030204"/>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26916-0A5F-CB49-BA95-72FE3E08E8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505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LOUISE</a:t>
            </a:r>
            <a:endParaRPr lang="en-GB"/>
          </a:p>
          <a:p>
            <a:endParaRPr lang="en-GB"/>
          </a:p>
          <a:p>
            <a:r>
              <a:rPr lang="en-GB" dirty="0"/>
              <a:t>https://</a:t>
            </a:r>
            <a:r>
              <a:rPr lang="en-GB"/>
              <a:t>www.stratio.com</a:t>
            </a:r>
            <a:r>
              <a:rPr lang="en-GB" dirty="0"/>
              <a:t>/</a:t>
            </a:r>
            <a:r>
              <a:rPr lang="en-GB"/>
              <a:t>wp</a:t>
            </a:r>
            <a:r>
              <a:rPr lang="en-GB" dirty="0"/>
              <a:t>-content/uploads/2019/02/Birds-</a:t>
            </a:r>
            <a:r>
              <a:rPr lang="en-GB"/>
              <a:t>blog.jpg</a:t>
            </a:r>
            <a:endParaRPr lang="en-GB">
              <a:cs typeface="Calibri" panose="020F0502020204030204"/>
            </a:endParaRPr>
          </a:p>
          <a:p>
            <a:r>
              <a:rPr lang="en-GB" dirty="0"/>
              <a:t>https://</a:t>
            </a:r>
            <a:r>
              <a:rPr lang="en-GB"/>
              <a:t>www.extremetech.com</a:t>
            </a:r>
            <a:r>
              <a:rPr lang="en-GB" dirty="0"/>
              <a:t>/</a:t>
            </a:r>
            <a:r>
              <a:rPr lang="en-GB"/>
              <a:t>wp</a:t>
            </a:r>
            <a:r>
              <a:rPr lang="en-GB" dirty="0"/>
              <a:t>-content/uploads/2015/10/</a:t>
            </a:r>
            <a:r>
              <a:rPr lang="en-GB"/>
              <a:t>AI.jpg</a:t>
            </a:r>
            <a:endParaRPr lang="en-GB" dirty="0"/>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20</a:t>
            </a:fld>
            <a:endParaRPr lang="en-GB"/>
          </a:p>
        </p:txBody>
      </p:sp>
    </p:spTree>
    <p:extLst>
      <p:ext uri="{BB962C8B-B14F-4D97-AF65-F5344CB8AC3E}">
        <p14:creationId xmlns:p14="http://schemas.microsoft.com/office/powerpoint/2010/main" val="3597097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KIM</a:t>
            </a:r>
            <a:endParaRPr lang="en-GB"/>
          </a:p>
          <a:p>
            <a:endParaRPr lang="en-GB"/>
          </a:p>
          <a:p>
            <a:r>
              <a:rPr lang="en-GB"/>
              <a:t>Swarm intelligence (SI) is the name given to the phenomenon where a group of simple homogeneous entities interact to perform a complex task together, without any central control system. These entities, known as "agents", individually follow simple rules, unaware of the global intelligent system created by the local, and partially random, coordination between them. SI is observed in nature in the collective behaviour of ant colonies, flocks of birds and many more animal groups. Artificial SI is an area of biomimetics, which takes inspiration from the principles of swarming behaviour, in applications ranging from simulation and artistic purposes, to swarm robotics and optimisation algorithms. </a:t>
            </a:r>
            <a:endParaRPr lang="en-GB">
              <a:cs typeface="Calibri"/>
            </a:endParaRPr>
          </a:p>
          <a:p>
            <a:r>
              <a:rPr lang="en-GB"/>
              <a:t> </a:t>
            </a:r>
            <a:endParaRPr lang="en-GB">
              <a:cs typeface="Calibri"/>
            </a:endParaRPr>
          </a:p>
          <a:p>
            <a:r>
              <a:rPr lang="en-GB"/>
              <a:t>This research project will focus on the use of the particle swarm optimisation (PSO) algorithm. PSO is just one example of SI derived from the behaviour of flocks of birds and schools of fish. (I) Cohesion: birds steer towards the centroid of their neighbours,(ii) Separation: birds maintain relative position to neighbours,(iii) Alignment: birds match their velocity to match that of their neighbours.</a:t>
            </a:r>
            <a:endParaRPr lang="en-GB">
              <a:cs typeface="Calibri"/>
            </a:endParaRPr>
          </a:p>
          <a:p>
            <a:endParaRPr lang="en-GB"/>
          </a:p>
          <a:p>
            <a:r>
              <a:rPr lang="en-GB"/>
              <a:t>PSO is an optimisation algorithm inspired by swarm behaviour which iteratively searches for the global minimum of a function in an multi-dimensional space.  The algorithm is initiated by randomly placing many particles, with random velocities, in the search space. At each step, every particle's velocity is updated according to its previous velocity, its historically best position and the global optimum amongst all the particles. Over time, the particles will search the space and converge to the optimal point evaluated, using a given fitness criterion. Especially good for non-differentiable functions or dynamic systems.</a:t>
            </a:r>
            <a:endParaRPr lang="en-GB">
              <a:cs typeface="Calibri"/>
            </a:endParaRPr>
          </a:p>
          <a:p>
            <a:endParaRPr lang="en-GB">
              <a:cs typeface="Calibri"/>
            </a:endParaRPr>
          </a:p>
          <a:p>
            <a:endParaRPr lang="en-GB">
              <a:cs typeface="Calibri"/>
            </a:endParaRPr>
          </a:p>
          <a:p>
            <a:endParaRPr lang="en-GB"/>
          </a:p>
          <a:p>
            <a:endParaRPr lang="en-GB"/>
          </a:p>
          <a:p>
            <a:r>
              <a:rPr lang="en-GB" dirty="0"/>
              <a:t>https://</a:t>
            </a:r>
            <a:r>
              <a:rPr lang="en-GB"/>
              <a:t>i.pinimg.com</a:t>
            </a:r>
            <a:r>
              <a:rPr lang="en-GB" dirty="0"/>
              <a:t>/originals/8f/7f/58/8f7f5804f8bc073ce54f41953799854b.jpg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21</a:t>
            </a:fld>
            <a:endParaRPr lang="en-GB"/>
          </a:p>
        </p:txBody>
      </p:sp>
    </p:spTree>
    <p:extLst>
      <p:ext uri="{BB962C8B-B14F-4D97-AF65-F5344CB8AC3E}">
        <p14:creationId xmlns:p14="http://schemas.microsoft.com/office/powerpoint/2010/main" val="77877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22</a:t>
            </a:fld>
            <a:endParaRPr lang="en-GB"/>
          </a:p>
        </p:txBody>
      </p:sp>
    </p:spTree>
    <p:extLst>
      <p:ext uri="{BB962C8B-B14F-4D97-AF65-F5344CB8AC3E}">
        <p14:creationId xmlns:p14="http://schemas.microsoft.com/office/powerpoint/2010/main" val="108976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LOUISE </a:t>
            </a:r>
          </a:p>
          <a:p>
            <a:endParaRPr lang="en-GB"/>
          </a:p>
          <a:p>
            <a:r>
              <a:rPr lang="en-GB" dirty="0"/>
              <a:t>1min</a:t>
            </a:r>
            <a:endParaRPr lang="en-GB">
              <a:cs typeface="Calibri"/>
            </a:endParaRPr>
          </a:p>
          <a:p>
            <a:r>
              <a:rPr lang="en-GB" dirty="0"/>
              <a:t>https://</a:t>
            </a:r>
            <a:r>
              <a:rPr lang="en-GB"/>
              <a:t>www.wired.com</a:t>
            </a:r>
            <a:r>
              <a:rPr lang="en-GB" dirty="0"/>
              <a:t>/</a:t>
            </a:r>
            <a:r>
              <a:rPr lang="en-GB"/>
              <a:t>wp</a:t>
            </a:r>
            <a:r>
              <a:rPr lang="en-GB" dirty="0"/>
              <a:t>-content/uploads/</a:t>
            </a:r>
            <a:r>
              <a:rPr lang="en-GB"/>
              <a:t>images_blogs</a:t>
            </a:r>
            <a:r>
              <a:rPr lang="en-GB" dirty="0"/>
              <a:t>/</a:t>
            </a:r>
            <a:r>
              <a:rPr lang="en-GB"/>
              <a:t>wiredscience</a:t>
            </a:r>
            <a:r>
              <a:rPr lang="en-GB" dirty="0"/>
              <a:t>/2013/03/ff_collectives2_large.jpg</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2</a:t>
            </a:fld>
            <a:endParaRPr lang="en-GB"/>
          </a:p>
        </p:txBody>
      </p:sp>
    </p:spTree>
    <p:extLst>
      <p:ext uri="{BB962C8B-B14F-4D97-AF65-F5344CB8AC3E}">
        <p14:creationId xmlns:p14="http://schemas.microsoft.com/office/powerpoint/2010/main" val="224524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KIM</a:t>
            </a:r>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3</a:t>
            </a:fld>
            <a:endParaRPr lang="en-GB"/>
          </a:p>
        </p:txBody>
      </p:sp>
    </p:spTree>
    <p:extLst>
      <p:ext uri="{BB962C8B-B14F-4D97-AF65-F5344CB8AC3E}">
        <p14:creationId xmlns:p14="http://schemas.microsoft.com/office/powerpoint/2010/main" val="377024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cs typeface="Calibri"/>
              </a:rPr>
              <a:t>The other example of biomimicry inspired by biological NN. Inspired by neurons in the brain, we artificial networks of nodes </a:t>
            </a:r>
            <a:r>
              <a:rPr lang="en-GB" dirty="0" err="1">
                <a:cs typeface="Calibri"/>
              </a:rPr>
              <a:t>analagous</a:t>
            </a:r>
            <a:r>
              <a:rPr lang="en-GB" dirty="0">
                <a:cs typeface="Calibri"/>
              </a:rPr>
              <a:t> to neurons and weighted edges </a:t>
            </a:r>
            <a:r>
              <a:rPr lang="en-GB" dirty="0" err="1">
                <a:cs typeface="Calibri"/>
              </a:rPr>
              <a:t>analagous</a:t>
            </a:r>
            <a:r>
              <a:rPr lang="en-GB" dirty="0">
                <a:cs typeface="Calibri"/>
              </a:rPr>
              <a:t> to synapses which connect the input and output.</a:t>
            </a:r>
          </a:p>
          <a:p>
            <a:endParaRPr lang="en-GB" dirty="0"/>
          </a:p>
          <a:p>
            <a:r>
              <a:rPr lang="en-GB" dirty="0"/>
              <a:t>NN applications range from image processing and speech recognition to medical diagnosis and various types of forecasting.</a:t>
            </a:r>
            <a:endParaRPr lang="en-US" dirty="0"/>
          </a:p>
          <a:p>
            <a:endParaRPr lang="en-GB" dirty="0"/>
          </a:p>
          <a:p>
            <a:r>
              <a:rPr lang="en-GB" dirty="0">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A NN is a nonlinear statistical model, which uses a complex relationship between the inputs and outputs to identify patterns and cluster input data. It is one of the most popular machine learning methods used today. NN applications range from image processing and speech recognition to medical diagnosis and various types of forecasting. Currently, NNs are trained using complex mathematical methods, such as back-propagation (BP), which beginners will often struggle to grasp. Switching to the more intuitive method of PSO for this NN training could open up the possibility for more people to take advantage of the opportunities machine learning has to offer. </a:t>
            </a:r>
            <a:endParaRPr lang="en" dirty="0"/>
          </a:p>
          <a:p>
            <a:endParaRPr lang="en-GB"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4</a:t>
            </a:fld>
            <a:endParaRPr lang="en-GB"/>
          </a:p>
        </p:txBody>
      </p:sp>
    </p:spTree>
    <p:extLst>
      <p:ext uri="{BB962C8B-B14F-4D97-AF65-F5344CB8AC3E}">
        <p14:creationId xmlns:p14="http://schemas.microsoft.com/office/powerpoint/2010/main" val="411909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 sz="1200" kern="1200" dirty="0">
                <a:solidFill>
                  <a:schemeClr val="tx1"/>
                </a:solidFill>
                <a:effectLst/>
                <a:latin typeface="+mn-lt"/>
                <a:ea typeface="+mn-ea"/>
                <a:cs typeface="+mn-cs"/>
              </a:rPr>
              <a:t>BP is an efficient gradient-descent method for teacher-based supervised learning in discrete, differentiable networks of arbitrary depth. It is used for fine-tuning the weights of a NN, based on the error rate obtained in the previous iteration, to ensure lower error rates, and make the model reliable by increasing its </a:t>
            </a:r>
            <a:r>
              <a:rPr lang="en" sz="1200" kern="1200" dirty="0" err="1">
                <a:solidFill>
                  <a:schemeClr val="tx1"/>
                </a:solidFill>
                <a:effectLst/>
                <a:latin typeface="+mn-lt"/>
                <a:ea typeface="+mn-ea"/>
                <a:cs typeface="+mn-cs"/>
              </a:rPr>
              <a:t>generalisation</a:t>
            </a:r>
            <a:r>
              <a:rPr lang="en" sz="1200" kern="1200" dirty="0">
                <a:solidFill>
                  <a:schemeClr val="tx1"/>
                </a:solidFill>
                <a:effectLst/>
                <a:latin typeface="+mn-lt"/>
                <a:ea typeface="+mn-ea"/>
                <a:cs typeface="+mn-cs"/>
              </a:rPr>
              <a:t>. </a:t>
            </a:r>
            <a:endParaRPr lang="en" dirty="0"/>
          </a:p>
          <a:p>
            <a:endParaRPr lang="en-GB" dirty="0"/>
          </a:p>
          <a:p>
            <a:r>
              <a:rPr lang="en-GB" dirty="0">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5</a:t>
            </a:fld>
            <a:endParaRPr lang="en-GB"/>
          </a:p>
        </p:txBody>
      </p:sp>
    </p:spTree>
    <p:extLst>
      <p:ext uri="{BB962C8B-B14F-4D97-AF65-F5344CB8AC3E}">
        <p14:creationId xmlns:p14="http://schemas.microsoft.com/office/powerpoint/2010/main" val="333891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The other example of biomimicry inspired by biological NN. Inspired by neurons in the brain, we artificial networks of nodes </a:t>
            </a:r>
            <a:r>
              <a:rPr lang="en-GB" err="1">
                <a:cs typeface="Calibri"/>
              </a:rPr>
              <a:t>analagous</a:t>
            </a:r>
            <a:r>
              <a:rPr lang="en-GB">
                <a:cs typeface="Calibri"/>
              </a:rPr>
              <a:t> to neurons and weighted edges </a:t>
            </a:r>
            <a:r>
              <a:rPr lang="en-GB" err="1">
                <a:cs typeface="Calibri"/>
              </a:rPr>
              <a:t>analagous</a:t>
            </a:r>
            <a:r>
              <a:rPr lang="en-GB">
                <a:cs typeface="Calibri"/>
              </a:rPr>
              <a:t> to synapses which connect the input and output.</a:t>
            </a:r>
          </a:p>
          <a:p>
            <a:endParaRPr lang="en-GB"/>
          </a:p>
          <a:p>
            <a:r>
              <a:rPr lang="en-GB"/>
              <a:t>NN applications range from image processing and speech recognition to medical diagnosis and various types of forecasting.</a:t>
            </a:r>
            <a:endParaRPr lang="en-US"/>
          </a:p>
          <a:p>
            <a:endParaRPr lang="en-GB"/>
          </a:p>
          <a:p>
            <a:r>
              <a:rPr lang="en-GB">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a:p>
          <a:p>
            <a:endParaRPr lang="en-GB"/>
          </a:p>
          <a:p>
            <a:r>
              <a:rPr lang="en-GB"/>
              <a:t>https://mag.uchicago.edu/sites/default/files/1508_Kelly_Neural-network.jpg</a:t>
            </a:r>
            <a:endParaRPr lang="en-GB">
              <a:cs typeface="Calibri"/>
            </a:endParaRPr>
          </a:p>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6</a:t>
            </a:fld>
            <a:endParaRPr lang="en-GB"/>
          </a:p>
        </p:txBody>
      </p:sp>
    </p:spTree>
    <p:extLst>
      <p:ext uri="{BB962C8B-B14F-4D97-AF65-F5344CB8AC3E}">
        <p14:creationId xmlns:p14="http://schemas.microsoft.com/office/powerpoint/2010/main" val="226556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The PSO algorithm iteratively searches for the global minimum of a function in an multi-dimensional space. It was derived from the </a:t>
            </a:r>
            <a:r>
              <a:rPr lang="en" sz="1200" kern="1200" dirty="0" err="1">
                <a:solidFill>
                  <a:schemeClr val="tx1"/>
                </a:solidFill>
                <a:effectLst/>
                <a:latin typeface="+mn-lt"/>
                <a:ea typeface="+mn-ea"/>
                <a:cs typeface="+mn-cs"/>
              </a:rPr>
              <a:t>behaviour</a:t>
            </a:r>
            <a:r>
              <a:rPr lang="en" sz="1200" kern="1200" dirty="0">
                <a:solidFill>
                  <a:schemeClr val="tx1"/>
                </a:solidFill>
                <a:effectLst/>
                <a:latin typeface="+mn-lt"/>
                <a:ea typeface="+mn-ea"/>
                <a:cs typeface="+mn-cs"/>
              </a:rPr>
              <a:t> of flocks of birds and schools of fish. </a:t>
            </a:r>
            <a:endParaRPr lang="en" dirty="0"/>
          </a:p>
          <a:p>
            <a:endParaRPr lang="en-GB" dirty="0"/>
          </a:p>
          <a:p>
            <a:r>
              <a:rPr lang="en-GB" dirty="0"/>
              <a:t>https://</a:t>
            </a:r>
            <a:r>
              <a:rPr lang="en-GB" dirty="0" err="1"/>
              <a:t>mag.uchicago.edu</a:t>
            </a:r>
            <a:r>
              <a:rPr lang="en-GB" dirty="0"/>
              <a:t>/sites/default/files/1508_Kelly_Neural-network.jpg</a:t>
            </a:r>
            <a:endParaRPr lang="en-GB" dirty="0">
              <a:cs typeface="Calibri"/>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7</a:t>
            </a:fld>
            <a:endParaRPr lang="en-GB"/>
          </a:p>
        </p:txBody>
      </p:sp>
    </p:spTree>
    <p:extLst>
      <p:ext uri="{BB962C8B-B14F-4D97-AF65-F5344CB8AC3E}">
        <p14:creationId xmlns:p14="http://schemas.microsoft.com/office/powerpoint/2010/main" val="243997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cs typeface="Calibri"/>
              </a:rPr>
              <a:t>The other example of biomimicry inspired by biological NN. Inspired by neurons in the brain, we artificial networks of nodes </a:t>
            </a:r>
            <a:r>
              <a:rPr lang="en-GB" err="1">
                <a:cs typeface="Calibri"/>
              </a:rPr>
              <a:t>analagous</a:t>
            </a:r>
            <a:r>
              <a:rPr lang="en-GB">
                <a:cs typeface="Calibri"/>
              </a:rPr>
              <a:t> to neurons and weighted edges </a:t>
            </a:r>
            <a:r>
              <a:rPr lang="en-GB" err="1">
                <a:cs typeface="Calibri"/>
              </a:rPr>
              <a:t>analagous</a:t>
            </a:r>
            <a:r>
              <a:rPr lang="en-GB">
                <a:cs typeface="Calibri"/>
              </a:rPr>
              <a:t> to synapses which connect the input and output.</a:t>
            </a:r>
          </a:p>
          <a:p>
            <a:endParaRPr lang="en-GB"/>
          </a:p>
          <a:p>
            <a:r>
              <a:rPr lang="en-GB"/>
              <a:t>NN applications range from image processing and speech recognition to medical diagnosis and various types of forecasting.</a:t>
            </a:r>
            <a:endParaRPr lang="en-US"/>
          </a:p>
          <a:p>
            <a:endParaRPr lang="en-GB"/>
          </a:p>
          <a:p>
            <a:r>
              <a:rPr lang="en-GB">
                <a:cs typeface="Calibri"/>
              </a:rPr>
              <a:t>Edges are weighted according to importance of certain connections, and hence the weights of these nodes to best map input to output is an optimisation problem. Training the weights of the edges is therefore an optimisation problem and PSO can be used to solve it.</a:t>
            </a:r>
          </a:p>
          <a:p>
            <a:endParaRPr lang="en-GB"/>
          </a:p>
          <a:p>
            <a:endParaRPr lang="en-GB"/>
          </a:p>
          <a:p>
            <a:r>
              <a:rPr lang="en-GB"/>
              <a:t>https://mag.uchicago.edu/sites/default/files/1508_Kelly_Neural-network.jpg</a:t>
            </a:r>
            <a:endParaRPr lang="en-GB">
              <a:cs typeface="Calibri"/>
            </a:endParaRPr>
          </a:p>
          <a:p>
            <a:endParaRPr lang="en-GB"/>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8</a:t>
            </a:fld>
            <a:endParaRPr lang="en-GB"/>
          </a:p>
        </p:txBody>
      </p:sp>
    </p:spTree>
    <p:extLst>
      <p:ext uri="{BB962C8B-B14F-4D97-AF65-F5344CB8AC3E}">
        <p14:creationId xmlns:p14="http://schemas.microsoft.com/office/powerpoint/2010/main" val="39443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The PSO algorithm iteratively searches for the global minimum of a function in an multi-dimensional </a:t>
            </a:r>
            <a:r>
              <a:rPr lang="en" sz="1200" kern="1200">
                <a:solidFill>
                  <a:schemeClr val="tx1"/>
                </a:solidFill>
                <a:effectLst/>
                <a:latin typeface="+mn-lt"/>
                <a:ea typeface="+mn-ea"/>
                <a:cs typeface="+mn-cs"/>
              </a:rPr>
              <a:t>space.</a:t>
            </a:r>
            <a:endParaRPr lang="en" sz="1200" kern="1200" dirty="0">
              <a:solidFill>
                <a:schemeClr val="tx1"/>
              </a:solidFill>
              <a:effectLst/>
              <a:latin typeface="+mn-lt"/>
              <a:ea typeface="+mn-ea"/>
              <a:cs typeface="+mn-cs"/>
            </a:endParaRP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The algorithm is initiated by randomly placing many particles, with random velocities, in the search space. </a:t>
            </a: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At each step, every particle’s velocity is updated according to its previous velocity, its historically best position and the global optimum amongst all the particles. </a:t>
            </a:r>
          </a:p>
          <a:p>
            <a:endParaRPr lang="en" sz="1200"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Over time, the particles will search the space and converge to the optimal point evaluated, using a given fitness criterion.</a:t>
            </a:r>
          </a:p>
          <a:p>
            <a:endParaRPr lang="en" sz="1200" kern="1200" dirty="0">
              <a:solidFill>
                <a:schemeClr val="tx1"/>
              </a:solidFill>
              <a:effectLst/>
              <a:latin typeface="+mn-lt"/>
              <a:ea typeface="+mn-ea"/>
              <a:cs typeface="+mn-cs"/>
            </a:endParaRPr>
          </a:p>
          <a:p>
            <a:endParaRPr lang="en-GB" dirty="0"/>
          </a:p>
        </p:txBody>
      </p:sp>
      <p:sp>
        <p:nvSpPr>
          <p:cNvPr id="4" name="Espace réservé du numéro de diapositive 3"/>
          <p:cNvSpPr>
            <a:spLocks noGrp="1"/>
          </p:cNvSpPr>
          <p:nvPr>
            <p:ph type="sldNum" sz="quarter" idx="5"/>
          </p:nvPr>
        </p:nvSpPr>
        <p:spPr/>
        <p:txBody>
          <a:bodyPr/>
          <a:lstStyle/>
          <a:p>
            <a:fld id="{35B26916-0A5F-CB49-BA95-72FE3E08E884}" type="slidenum">
              <a:rPr lang="en-GB" smtClean="0"/>
              <a:t>10</a:t>
            </a:fld>
            <a:endParaRPr lang="en-GB"/>
          </a:p>
        </p:txBody>
      </p:sp>
    </p:spTree>
    <p:extLst>
      <p:ext uri="{BB962C8B-B14F-4D97-AF65-F5344CB8AC3E}">
        <p14:creationId xmlns:p14="http://schemas.microsoft.com/office/powerpoint/2010/main" val="373002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AC5F9-7868-B847-A06C-89F1B53BFD4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4455076A-0BDE-5444-AB0A-48777D8889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A2F1C743-2C07-EA4F-B423-4FA53B364EF5}"/>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A3202172-5D7F-AF42-8A6C-7EFCE900745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71C1A28A-8603-5745-A247-1F2B2855D480}"/>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591131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5BA846-9DF4-0944-8528-7F4D9B9EE842}"/>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945A3AB-35E8-6843-9BB8-0D01BFFEC465}"/>
              </a:ext>
            </a:extLst>
          </p:cNvPr>
          <p:cNvSpPr>
            <a:spLocks noGrp="1"/>
          </p:cNvSpPr>
          <p:nvPr>
            <p:ph type="body" orient="vert" idx="1"/>
          </p:nvPr>
        </p:nvSpPr>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EB46E582-6985-BE4D-816A-8D3C9E9A8A81}"/>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5A4443E4-6DB5-8448-A256-42DE76C803F9}"/>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4BBA1ED-C958-2F4D-A4E0-02961211555A}"/>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261938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378F3CF-93CD-7E4A-B6DD-5E7E81D83A44}"/>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90462FB-D4DB-6745-80FB-9F6151E4E8DF}"/>
              </a:ext>
            </a:extLst>
          </p:cNvPr>
          <p:cNvSpPr>
            <a:spLocks noGrp="1"/>
          </p:cNvSpPr>
          <p:nvPr>
            <p:ph type="body" orient="vert" idx="1"/>
          </p:nvPr>
        </p:nvSpPr>
        <p:spPr>
          <a:xfrm>
            <a:off x="838200" y="365125"/>
            <a:ext cx="7734300" cy="5811838"/>
          </a:xfrm>
        </p:spPr>
        <p:txBody>
          <a:bodyPr vert="eaVert"/>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9A95067E-1A92-1145-B271-B48FBB1AD7BD}"/>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81D9D5F3-1B02-A64A-806B-084690AA443E}"/>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C0B99B8A-AA3A-9344-8AA9-1A226F64022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13618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FBF6B-FF99-D147-B6C7-2F4783F6014B}"/>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01606B6D-7265-A04F-A9C2-B6016A81C1F0}"/>
              </a:ext>
            </a:extLst>
          </p:cNvPr>
          <p:cNvSpPr>
            <a:spLocks noGrp="1"/>
          </p:cNvSpPr>
          <p:nvPr>
            <p:ph idx="1"/>
          </p:nvPr>
        </p:nvSpPr>
        <p:spPr/>
        <p:txBody>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4E285B80-0118-E046-A218-1B68C8D0D499}"/>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725FFCD8-87DD-3B42-8A36-DA6E2AA5C768}"/>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97DCE0B0-E7F5-6048-8869-31464DC90A79}"/>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5627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2D33E-DF4B-D44D-B06B-3DB06266CA7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2FDA88B3-E0C5-FC4A-8018-720C61E9B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0C027109-F8BF-2F4F-B07E-AE42F3F56F8D}"/>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3B9EB889-8529-AE4A-BA8A-528B278FC361}"/>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5E7F6ADA-A737-D145-BD04-6CF9E4931A47}"/>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1658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C09FF-25E5-6B4B-AD54-0BB9042E012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A78B04A3-EFAF-AE43-AD36-C77332B21BC8}"/>
              </a:ext>
            </a:extLst>
          </p:cNvPr>
          <p:cNvSpPr>
            <a:spLocks noGrp="1"/>
          </p:cNvSpPr>
          <p:nvPr>
            <p:ph sz="half" idx="1"/>
          </p:nvPr>
        </p:nvSpPr>
        <p:spPr>
          <a:xfrm>
            <a:off x="838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CC8E0CE9-1171-554A-95F4-03234C064F78}"/>
              </a:ext>
            </a:extLst>
          </p:cNvPr>
          <p:cNvSpPr>
            <a:spLocks noGrp="1"/>
          </p:cNvSpPr>
          <p:nvPr>
            <p:ph sz="half" idx="2"/>
          </p:nvPr>
        </p:nvSpPr>
        <p:spPr>
          <a:xfrm>
            <a:off x="6172200" y="1825625"/>
            <a:ext cx="5181600" cy="4351338"/>
          </a:xfrm>
        </p:spPr>
        <p:txBody>
          <a:body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D96C526E-E07C-3843-96E9-B74BFCDD73BD}"/>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6" name="Espace réservé du pied de page 5">
            <a:extLst>
              <a:ext uri="{FF2B5EF4-FFF2-40B4-BE49-F238E27FC236}">
                <a16:creationId xmlns:a16="http://schemas.microsoft.com/office/drawing/2014/main" id="{23B6D795-CDF8-9249-ADDA-06E1BAE88FA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3980042F-FE2B-494D-A7BE-C9CAB99877A3}"/>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79417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BA5BE5-CA57-8047-AF3D-E44F2BDADBF3}"/>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FE472F81-E1EE-0743-8FDA-8B0DF7ECA7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4" name="Espace réservé du contenu 3">
            <a:extLst>
              <a:ext uri="{FF2B5EF4-FFF2-40B4-BE49-F238E27FC236}">
                <a16:creationId xmlns:a16="http://schemas.microsoft.com/office/drawing/2014/main" id="{02582DD3-D63A-BF41-9606-A10DBE02DCFB}"/>
              </a:ext>
            </a:extLst>
          </p:cNvPr>
          <p:cNvSpPr>
            <a:spLocks noGrp="1"/>
          </p:cNvSpPr>
          <p:nvPr>
            <p:ph sz="half" idx="2"/>
          </p:nvPr>
        </p:nvSpPr>
        <p:spPr>
          <a:xfrm>
            <a:off x="839788" y="2505075"/>
            <a:ext cx="5157787" cy="3684588"/>
          </a:xfrm>
        </p:spPr>
        <p:txBody>
          <a:bodyPr/>
          <a:lstStyle/>
          <a:p>
            <a:r>
              <a:rPr lang="fr-FR"/>
              <a:t>Cliquez pour modifier les styles du texte du masque
Deuxième niveau
Troisième niveau
Quatrième niveau
Cinquième niveau</a:t>
            </a:r>
            <a:endParaRPr lang="en-GB"/>
          </a:p>
        </p:txBody>
      </p:sp>
      <p:sp>
        <p:nvSpPr>
          <p:cNvPr id="5" name="Espace réservé du texte 4">
            <a:extLst>
              <a:ext uri="{FF2B5EF4-FFF2-40B4-BE49-F238E27FC236}">
                <a16:creationId xmlns:a16="http://schemas.microsoft.com/office/drawing/2014/main" id="{7F1575E5-5849-2843-AC74-2350CEA17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endParaRPr lang="en-GB"/>
          </a:p>
        </p:txBody>
      </p:sp>
      <p:sp>
        <p:nvSpPr>
          <p:cNvPr id="6" name="Espace réservé du contenu 5">
            <a:extLst>
              <a:ext uri="{FF2B5EF4-FFF2-40B4-BE49-F238E27FC236}">
                <a16:creationId xmlns:a16="http://schemas.microsoft.com/office/drawing/2014/main" id="{E9D7A11C-E1D7-1D48-BB59-0EAA24B41FF4}"/>
              </a:ext>
            </a:extLst>
          </p:cNvPr>
          <p:cNvSpPr>
            <a:spLocks noGrp="1"/>
          </p:cNvSpPr>
          <p:nvPr>
            <p:ph sz="quarter" idx="4"/>
          </p:nvPr>
        </p:nvSpPr>
        <p:spPr>
          <a:xfrm>
            <a:off x="6172200" y="2505075"/>
            <a:ext cx="5183188" cy="3684588"/>
          </a:xfrm>
        </p:spPr>
        <p:txBody>
          <a:bodyPr/>
          <a:lstStyle/>
          <a:p>
            <a:r>
              <a:rPr lang="fr-FR"/>
              <a:t>Cliquez pour modifier les styles du texte du masque
Deuxième niveau
Troisième niveau
Quatrième niveau
Cinquième niveau</a:t>
            </a:r>
            <a:endParaRPr lang="en-GB"/>
          </a:p>
        </p:txBody>
      </p:sp>
      <p:sp>
        <p:nvSpPr>
          <p:cNvPr id="7" name="Espace réservé de la date 6">
            <a:extLst>
              <a:ext uri="{FF2B5EF4-FFF2-40B4-BE49-F238E27FC236}">
                <a16:creationId xmlns:a16="http://schemas.microsoft.com/office/drawing/2014/main" id="{1911B096-E7FA-0D4E-933E-D274260B93A0}"/>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8" name="Espace réservé du pied de page 7">
            <a:extLst>
              <a:ext uri="{FF2B5EF4-FFF2-40B4-BE49-F238E27FC236}">
                <a16:creationId xmlns:a16="http://schemas.microsoft.com/office/drawing/2014/main" id="{8B9445EB-F05F-EB47-9E3C-E87DEC058B90}"/>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583A4B11-E61B-EE4D-96CB-42B409B46F99}"/>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67864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CFF9E-EDF7-804D-943D-B75C00247E2C}"/>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25DC4120-32AB-374B-BC05-08FE833EF00F}"/>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4" name="Espace réservé du pied de page 3">
            <a:extLst>
              <a:ext uri="{FF2B5EF4-FFF2-40B4-BE49-F238E27FC236}">
                <a16:creationId xmlns:a16="http://schemas.microsoft.com/office/drawing/2014/main" id="{4602ABEE-29BE-B445-B6E7-7AD7D57C884A}"/>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535B0DFA-EEB1-C14C-94F9-1A3F019929F3}"/>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1142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5412039-889D-0A48-97AF-ACA52093C389}"/>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3" name="Espace réservé du pied de page 2">
            <a:extLst>
              <a:ext uri="{FF2B5EF4-FFF2-40B4-BE49-F238E27FC236}">
                <a16:creationId xmlns:a16="http://schemas.microsoft.com/office/drawing/2014/main" id="{B869FF53-71F3-D84D-9540-E455B6C2C495}"/>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51F88110-2ABD-2047-83D7-D19ADE94062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394555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817FD-5B0E-2146-A08A-CACA32B487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0EEE6453-1910-D548-BBDE-D93D01648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Cliquez pour modifier les styles du texte du masque
Deuxième niveau
Troisième niveau
Quatrième niveau
Cinquième niveau</a:t>
            </a:r>
            <a:endParaRPr lang="en-GB"/>
          </a:p>
        </p:txBody>
      </p:sp>
      <p:sp>
        <p:nvSpPr>
          <p:cNvPr id="4" name="Espace réservé du texte 3">
            <a:extLst>
              <a:ext uri="{FF2B5EF4-FFF2-40B4-BE49-F238E27FC236}">
                <a16:creationId xmlns:a16="http://schemas.microsoft.com/office/drawing/2014/main" id="{97B9C428-B2BA-DA46-8A53-C3C9BAE6B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075C1FC2-2E63-284C-A14D-63C3D816CC70}"/>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6" name="Espace réservé du pied de page 5">
            <a:extLst>
              <a:ext uri="{FF2B5EF4-FFF2-40B4-BE49-F238E27FC236}">
                <a16:creationId xmlns:a16="http://schemas.microsoft.com/office/drawing/2014/main" id="{27740671-DF69-D848-8240-EC771952E67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60234F63-6B1C-9B4A-9526-B9E79155E04B}"/>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223657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E0E8E-ED84-0B4F-B8DA-072996902A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8A0B2AFE-9E81-3044-BCEC-0FECE94C2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51A70F5A-3A2D-F24D-A683-B42E6A4D1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endParaRPr lang="en-GB"/>
          </a:p>
        </p:txBody>
      </p:sp>
      <p:sp>
        <p:nvSpPr>
          <p:cNvPr id="5" name="Espace réservé de la date 4">
            <a:extLst>
              <a:ext uri="{FF2B5EF4-FFF2-40B4-BE49-F238E27FC236}">
                <a16:creationId xmlns:a16="http://schemas.microsoft.com/office/drawing/2014/main" id="{FF338EA3-7EC2-D24E-9E79-838AA65AF3EE}"/>
              </a:ext>
            </a:extLst>
          </p:cNvPr>
          <p:cNvSpPr>
            <a:spLocks noGrp="1"/>
          </p:cNvSpPr>
          <p:nvPr>
            <p:ph type="dt" sz="half" idx="10"/>
          </p:nvPr>
        </p:nvSpPr>
        <p:spPr/>
        <p:txBody>
          <a:bodyPr/>
          <a:lstStyle/>
          <a:p>
            <a:fld id="{413C4513-018E-2A40-A477-CA2F62AE12D0}" type="datetimeFigureOut">
              <a:rPr lang="en-GB" smtClean="0"/>
              <a:t>06/03/2020</a:t>
            </a:fld>
            <a:endParaRPr lang="en-GB"/>
          </a:p>
        </p:txBody>
      </p:sp>
      <p:sp>
        <p:nvSpPr>
          <p:cNvPr id="6" name="Espace réservé du pied de page 5">
            <a:extLst>
              <a:ext uri="{FF2B5EF4-FFF2-40B4-BE49-F238E27FC236}">
                <a16:creationId xmlns:a16="http://schemas.microsoft.com/office/drawing/2014/main" id="{22988002-AAB0-D04A-A71A-A1EFEF69712F}"/>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89D8C1BE-EE04-1145-89AB-72B313A492B6}"/>
              </a:ext>
            </a:extLst>
          </p:cNvPr>
          <p:cNvSpPr>
            <a:spLocks noGrp="1"/>
          </p:cNvSpPr>
          <p:nvPr>
            <p:ph type="sldNum" sz="quarter" idx="12"/>
          </p:nvPr>
        </p:nvSpPr>
        <p:spPr/>
        <p:txBody>
          <a:bodyPr/>
          <a:lstStyle/>
          <a:p>
            <a:fld id="{2F32ABD6-AD24-A649-8D77-8D94E5135607}" type="slidenum">
              <a:rPr lang="en-GB" smtClean="0"/>
              <a:t>‹#›</a:t>
            </a:fld>
            <a:endParaRPr lang="en-GB"/>
          </a:p>
        </p:txBody>
      </p:sp>
    </p:spTree>
    <p:extLst>
      <p:ext uri="{BB962C8B-B14F-4D97-AF65-F5344CB8AC3E}">
        <p14:creationId xmlns:p14="http://schemas.microsoft.com/office/powerpoint/2010/main" val="182766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2E0D233-1518-604E-B7A2-101B1A5EF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E064F862-D00E-EC4D-8D99-AE348410B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Cliquez pour modifier les styles du texte du masque
Deuxième niveau
Troisième niveau
Quatrième niveau
Cinquième niveau</a:t>
            </a:r>
            <a:endParaRPr lang="en-GB"/>
          </a:p>
        </p:txBody>
      </p:sp>
      <p:sp>
        <p:nvSpPr>
          <p:cNvPr id="4" name="Espace réservé de la date 3">
            <a:extLst>
              <a:ext uri="{FF2B5EF4-FFF2-40B4-BE49-F238E27FC236}">
                <a16:creationId xmlns:a16="http://schemas.microsoft.com/office/drawing/2014/main" id="{B26972C0-FB2F-2549-9939-595EB06BD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C4513-018E-2A40-A477-CA2F62AE12D0}" type="datetimeFigureOut">
              <a:rPr lang="en-GB" smtClean="0"/>
              <a:t>06/03/2020</a:t>
            </a:fld>
            <a:endParaRPr lang="en-GB"/>
          </a:p>
        </p:txBody>
      </p:sp>
      <p:sp>
        <p:nvSpPr>
          <p:cNvPr id="5" name="Espace réservé du pied de page 4">
            <a:extLst>
              <a:ext uri="{FF2B5EF4-FFF2-40B4-BE49-F238E27FC236}">
                <a16:creationId xmlns:a16="http://schemas.microsoft.com/office/drawing/2014/main" id="{694042B3-21EC-CC4B-9459-2527F9B4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2610269F-A4B0-4A4A-B3C2-67B5C4CC8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2ABD6-AD24-A649-8D77-8D94E5135607}" type="slidenum">
              <a:rPr lang="en-GB" smtClean="0"/>
              <a:t>‹#›</a:t>
            </a:fld>
            <a:endParaRPr lang="en-GB"/>
          </a:p>
        </p:txBody>
      </p:sp>
    </p:spTree>
    <p:extLst>
      <p:ext uri="{BB962C8B-B14F-4D97-AF65-F5344CB8AC3E}">
        <p14:creationId xmlns:p14="http://schemas.microsoft.com/office/powerpoint/2010/main" val="126924926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3.png"/><Relationship Id="rId5" Type="http://schemas.microsoft.com/office/2007/relationships/media" Target="../media/media3.mov"/><Relationship Id="rId10" Type="http://schemas.openxmlformats.org/officeDocument/2006/relationships/image" Target="../media/image12.png"/><Relationship Id="rId4" Type="http://schemas.openxmlformats.org/officeDocument/2006/relationships/video" Target="../media/media2.mov"/><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stats.stackexchange.com/questions/279292/non-convex-loss-function" TargetMode="External"/><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techrepublic.com/article/how-artificial-swarm-intelligence-uses-people-to-make-better-predictions-than-experts/" TargetMode="External"/><Relationship Id="rId5" Type="http://schemas.openxmlformats.org/officeDocument/2006/relationships/image" Target="../media/image8.jpeg"/><Relationship Id="rId4" Type="http://schemas.openxmlformats.org/officeDocument/2006/relationships/hyperlink" Target="http://skanellou.blogspot.com/2014/02/how-to-group-animals.html"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20" y="10"/>
            <a:ext cx="12191980" cy="6857990"/>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cs typeface="Futura Medium" panose="020B0602020204020303" pitchFamily="34" charset="-79"/>
              </a:rPr>
              <a:t>Particle Swarm </a:t>
            </a:r>
            <a:r>
              <a:rPr lang="en-GB" sz="5600">
                <a:solidFill>
                  <a:srgbClr val="FFFFFF"/>
                </a:solidFill>
                <a:latin typeface="Goudy Old Style" panose="02020502050305020303" pitchFamily="18" charset="77"/>
                <a:cs typeface="Futura Medium" panose="020B0602020204020303" pitchFamily="34" charset="-79"/>
              </a:rPr>
              <a:t>Optimisation</a:t>
            </a:r>
            <a:r>
              <a:rPr lang="en" sz="5600">
                <a:solidFill>
                  <a:srgbClr val="FFFFFF"/>
                </a:solidFill>
                <a:latin typeface="Goudy Old Style" panose="02020502050305020303" pitchFamily="18" charset="77"/>
                <a:cs typeface="Futura Medium" panose="020B0602020204020303" pitchFamily="34" charset="-79"/>
              </a:rPr>
              <a:t> for Neural Networks </a:t>
            </a:r>
            <a:br>
              <a:rPr lang="en" sz="5600">
                <a:solidFill>
                  <a:srgbClr val="FFFFFF"/>
                </a:solidFill>
                <a:latin typeface="Goudy Old Style" panose="02020502050305020303" pitchFamily="18" charset="77"/>
                <a:cs typeface="Futura Medium" panose="020B0602020204020303" pitchFamily="34" charset="-79"/>
              </a:rPr>
            </a:br>
            <a:endParaRPr lang="en-GB" sz="5600">
              <a:solidFill>
                <a:srgbClr val="FFFFFF"/>
              </a:solidFill>
              <a:latin typeface="Goudy Old Style" panose="02020502050305020303" pitchFamily="18" charset="77"/>
              <a:cs typeface="Futura Medium" panose="020B0602020204020303" pitchFamily="34" charset="-79"/>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a:normAutofit fontScale="92500" lnSpcReduction="10000"/>
          </a:bodyPr>
          <a:lstStyle/>
          <a:p>
            <a:br>
              <a:rPr lang="en-GB">
                <a:solidFill>
                  <a:srgbClr val="FFFFFF"/>
                </a:solidFill>
                <a:latin typeface="Goudy Old Style" panose="02020502050305020303" pitchFamily="18" charset="77"/>
              </a:rPr>
            </a:br>
            <a:r>
              <a:rPr lang="en-GB">
                <a:solidFill>
                  <a:srgbClr val="FFFFFF"/>
                </a:solidFill>
                <a:latin typeface="Goudy Old Style" panose="02020502050305020303" pitchFamily="18" charset="77"/>
              </a:rPr>
              <a:t>4G4 Group Presentation</a:t>
            </a:r>
          </a:p>
          <a:p>
            <a:r>
              <a:rPr lang="en-GB">
                <a:solidFill>
                  <a:srgbClr val="FFFFFF"/>
                </a:solidFill>
                <a:latin typeface="Goudy Old Style" panose="02020502050305020303" pitchFamily="18" charset="77"/>
              </a:rPr>
              <a:t>Group 8: Kimberly Barker, Louise Aumont and Guillaume Halfpenny</a:t>
            </a: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14050715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200A33B-401C-5E4F-AF93-C2223392665A}"/>
              </a:ext>
            </a:extLst>
          </p:cNvPr>
          <p:cNvPicPr>
            <a:picLocks noChangeAspect="1"/>
          </p:cNvPicPr>
          <p:nvPr/>
        </p:nvPicPr>
        <p:blipFill>
          <a:blip r:embed="rId3"/>
          <a:stretch>
            <a:fillRect/>
          </a:stretch>
        </p:blipFill>
        <p:spPr>
          <a:xfrm>
            <a:off x="5935979" y="478369"/>
            <a:ext cx="6256020" cy="6223992"/>
          </a:xfrm>
          <a:prstGeom prst="rect">
            <a:avLst/>
          </a:pr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448056" y="859536"/>
            <a:ext cx="4832802" cy="1243584"/>
          </a:xfrm>
        </p:spPr>
        <p:txBody>
          <a:bodyPr vert="horz" lIns="91440" tIns="45720" rIns="91440" bIns="45720" rtlCol="0">
            <a:normAutofit/>
          </a:bodyPr>
          <a:lstStyle/>
          <a:p>
            <a:r>
              <a:rPr lang="en-GB">
                <a:latin typeface="Goudy Old Style" panose="02020502050305020303" pitchFamily="18" charset="77"/>
              </a:rPr>
              <a:t>Simulating PSO</a:t>
            </a:r>
            <a:endParaRPr lang="en-US">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dirty="0">
              <a:latin typeface="Calibri Light" panose="020F0302020204030204" pitchFamily="34" charset="0"/>
            </a:endParaRPr>
          </a:p>
          <a:p>
            <a:r>
              <a:rPr lang="en-GB" sz="2400" dirty="0">
                <a:latin typeface="Calibri Light" panose="020F0302020204030204" pitchFamily="34" charset="0"/>
              </a:rPr>
              <a:t>Initial position and velocity </a:t>
            </a:r>
          </a:p>
          <a:p>
            <a:endParaRPr lang="en-GB" sz="2400" dirty="0">
              <a:latin typeface="Calibri Light" panose="020F0302020204030204" pitchFamily="34" charset="0"/>
            </a:endParaRPr>
          </a:p>
          <a:p>
            <a:r>
              <a:rPr lang="en-GB" sz="2400" dirty="0">
                <a:latin typeface="Calibri Light" panose="020F0302020204030204" pitchFamily="34" charset="0"/>
              </a:rPr>
              <a:t>Update particle </a:t>
            </a:r>
            <a:r>
              <a:rPr lang="en" sz="2400" dirty="0">
                <a:latin typeface="Calibri Light" panose="020F0302020204030204" pitchFamily="34" charset="0"/>
              </a:rPr>
              <a:t>best position and  global optimum at every iteration</a:t>
            </a:r>
            <a:endParaRPr lang="en-GB" sz="2400" dirty="0">
              <a:latin typeface="Calibri Light" panose="020F0302020204030204" pitchFamily="34" charset="0"/>
            </a:endParaRPr>
          </a:p>
          <a:p>
            <a:pPr marL="0" indent="0">
              <a:buNone/>
            </a:pPr>
            <a:endParaRPr lang="en-GB" sz="2400" dirty="0">
              <a:latin typeface="Calibri Light" panose="020F0302020204030204" pitchFamily="34" charset="0"/>
            </a:endParaRPr>
          </a:p>
          <a:p>
            <a:r>
              <a:rPr lang="en-GB" sz="2400" dirty="0">
                <a:latin typeface="Calibri Light" panose="020F0302020204030204" pitchFamily="34" charset="0"/>
              </a:rPr>
              <a:t>R</a:t>
            </a:r>
            <a:r>
              <a:rPr lang="en-GB" sz="2400" baseline="-25000" dirty="0">
                <a:latin typeface="Calibri Light" panose="020F0302020204030204" pitchFamily="34" charset="0"/>
              </a:rPr>
              <a:t>1</a:t>
            </a:r>
            <a:r>
              <a:rPr lang="en-GB" sz="2400" dirty="0">
                <a:latin typeface="Calibri Light" panose="020F0302020204030204" pitchFamily="34" charset="0"/>
              </a:rPr>
              <a:t>, R</a:t>
            </a:r>
            <a:r>
              <a:rPr lang="en-GB" sz="2400" baseline="-25000" dirty="0">
                <a:latin typeface="Calibri Light" panose="020F0302020204030204" pitchFamily="34" charset="0"/>
              </a:rPr>
              <a:t>2</a:t>
            </a:r>
            <a:r>
              <a:rPr lang="en-GB" sz="2400" dirty="0">
                <a:latin typeface="Calibri Light" panose="020F0302020204030204" pitchFamily="34" charset="0"/>
              </a:rPr>
              <a:t>, c</a:t>
            </a:r>
            <a:r>
              <a:rPr lang="en-GB" sz="2400" baseline="-25000" dirty="0">
                <a:latin typeface="Calibri Light" panose="020F0302020204030204" pitchFamily="34" charset="0"/>
              </a:rPr>
              <a:t>1</a:t>
            </a:r>
            <a:r>
              <a:rPr lang="en-GB" sz="2400" dirty="0">
                <a:latin typeface="Calibri Light" panose="020F0302020204030204" pitchFamily="34" charset="0"/>
              </a:rPr>
              <a:t>, c</a:t>
            </a:r>
            <a:r>
              <a:rPr lang="en-GB" sz="2400" baseline="-25000" dirty="0">
                <a:latin typeface="Calibri Light" panose="020F0302020204030204" pitchFamily="34" charset="0"/>
              </a:rPr>
              <a:t>2</a:t>
            </a:r>
            <a:r>
              <a:rPr lang="en-GB" sz="2400" dirty="0">
                <a:latin typeface="Calibri Light" panose="020F0302020204030204" pitchFamily="34" charset="0"/>
              </a:rPr>
              <a:t> and </a:t>
            </a:r>
            <a:r>
              <a:rPr lang="en-GB" sz="2400" dirty="0" err="1">
                <a:latin typeface="Calibri Light" panose="020F0302020204030204" pitchFamily="34" charset="0"/>
              </a:rPr>
              <a:t>v</a:t>
            </a:r>
            <a:r>
              <a:rPr lang="en-GB" sz="2400" baseline="-25000" dirty="0" err="1">
                <a:latin typeface="Calibri Light" panose="020F0302020204030204" pitchFamily="34" charset="0"/>
              </a:rPr>
              <a:t>lim</a:t>
            </a:r>
            <a:endParaRPr lang="en-GB" sz="2400" baseline="-25000" dirty="0">
              <a:latin typeface="Calibri Light" panose="020F0302020204030204" pitchFamily="34" charset="0"/>
            </a:endParaRPr>
          </a:p>
          <a:p>
            <a:endParaRPr lang="en-GB" sz="2400" baseline="-25000" dirty="0">
              <a:latin typeface="Calibri Light" panose="020F0302020204030204" pitchFamily="34" charset="0"/>
            </a:endParaRPr>
          </a:p>
          <a:p>
            <a:endParaRPr lang="en-GB" sz="2400" dirty="0">
              <a:latin typeface="Calibri Light" panose="020F0302020204030204" pitchFamily="34" charset="0"/>
            </a:endParaRPr>
          </a:p>
        </p:txBody>
      </p:sp>
    </p:spTree>
    <p:extLst>
      <p:ext uri="{BB962C8B-B14F-4D97-AF65-F5344CB8AC3E}">
        <p14:creationId xmlns:p14="http://schemas.microsoft.com/office/powerpoint/2010/main" val="51419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50309" y="891730"/>
            <a:ext cx="5754360" cy="1243584"/>
          </a:xfrm>
        </p:spPr>
        <p:txBody>
          <a:bodyPr vert="horz" lIns="91440" tIns="45720" rIns="91440" bIns="45720" rtlCol="0">
            <a:normAutofit/>
          </a:bodyPr>
          <a:lstStyle/>
          <a:p>
            <a:r>
              <a:rPr lang="en-GB" sz="3400">
                <a:latin typeface="Goudy Old Style" panose="02020502050305020303" pitchFamily="18" charset="77"/>
              </a:rPr>
              <a:t>Experimenting with Parameters</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a:latin typeface="Calibri Light" panose="020F0302020204030204" pitchFamily="34" charset="0"/>
            </a:endParaRPr>
          </a:p>
          <a:p>
            <a:r>
              <a:rPr lang="en-GB" sz="2400">
                <a:latin typeface="Calibri Light" panose="020F0302020204030204" pitchFamily="34" charset="0"/>
              </a:rPr>
              <a:t>Trade-off: time cost vs accuracy</a:t>
            </a:r>
          </a:p>
          <a:p>
            <a:endParaRPr lang="en-GB" sz="2400" baseline="-25000">
              <a:latin typeface="Calibri Light" panose="020F0302020204030204" pitchFamily="34" charset="0"/>
            </a:endParaRPr>
          </a:p>
          <a:p>
            <a:endParaRPr lang="en-GB" sz="2400">
              <a:latin typeface="Calibri Light" panose="020F0302020204030204" pitchFamily="34" charset="0"/>
            </a:endParaRPr>
          </a:p>
        </p:txBody>
      </p:sp>
      <p:pic>
        <p:nvPicPr>
          <p:cNvPr id="12" name="v_0.01">
            <a:hlinkClick r:id="" action="ppaction://media"/>
            <a:extLst>
              <a:ext uri="{FF2B5EF4-FFF2-40B4-BE49-F238E27FC236}">
                <a16:creationId xmlns:a16="http://schemas.microsoft.com/office/drawing/2014/main" id="{F4732658-4AEC-D447-9736-AEE1EBAAEBD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136183" y="296717"/>
            <a:ext cx="3619128" cy="3132283"/>
          </a:xfrm>
          <a:prstGeom prst="rect">
            <a:avLst/>
          </a:prstGeom>
        </p:spPr>
      </p:pic>
      <p:pic>
        <p:nvPicPr>
          <p:cNvPr id="13" name="v_0.1">
            <a:hlinkClick r:id="" action="ppaction://media"/>
            <a:extLst>
              <a:ext uri="{FF2B5EF4-FFF2-40B4-BE49-F238E27FC236}">
                <a16:creationId xmlns:a16="http://schemas.microsoft.com/office/drawing/2014/main" id="{E811A443-391B-934E-8D6D-D2E303A33E6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48531" y="3541905"/>
            <a:ext cx="3619128" cy="3132284"/>
          </a:xfrm>
          <a:prstGeom prst="rect">
            <a:avLst/>
          </a:prstGeom>
        </p:spPr>
      </p:pic>
      <p:pic>
        <p:nvPicPr>
          <p:cNvPr id="14" name="v_1000">
            <a:hlinkClick r:id="" action="ppaction://media"/>
            <a:extLst>
              <a:ext uri="{FF2B5EF4-FFF2-40B4-BE49-F238E27FC236}">
                <a16:creationId xmlns:a16="http://schemas.microsoft.com/office/drawing/2014/main" id="{1497012A-6B42-3048-903C-327146AE923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136183" y="3541904"/>
            <a:ext cx="3619128" cy="3132285"/>
          </a:xfrm>
          <a:prstGeom prst="rect">
            <a:avLst/>
          </a:prstGeom>
        </p:spPr>
      </p:pic>
    </p:spTree>
    <p:extLst>
      <p:ext uri="{BB962C8B-B14F-4D97-AF65-F5344CB8AC3E}">
        <p14:creationId xmlns:p14="http://schemas.microsoft.com/office/powerpoint/2010/main" val="32763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3" fill="hold"/>
                                        <p:tgtEl>
                                          <p:spTgt spid="12"/>
                                        </p:tgtEl>
                                      </p:cBhvr>
                                    </p:cmd>
                                  </p:childTnLst>
                                </p:cTn>
                              </p:par>
                            </p:childTnLst>
                          </p:cTn>
                        </p:par>
                        <p:par>
                          <p:cTn id="7" fill="hold">
                            <p:stCondLst>
                              <p:cond delay="7763"/>
                            </p:stCondLst>
                            <p:childTnLst>
                              <p:par>
                                <p:cTn id="8" presetID="1" presetClass="mediacall" presetSubtype="0" fill="hold" nodeType="afterEffect">
                                  <p:stCondLst>
                                    <p:cond delay="0"/>
                                  </p:stCondLst>
                                  <p:childTnLst>
                                    <p:cmd type="call" cmd="playFrom(0.0)">
                                      <p:cBhvr>
                                        <p:cTn id="9" dur="1551" fill="hold"/>
                                        <p:tgtEl>
                                          <p:spTgt spid="13"/>
                                        </p:tgtEl>
                                      </p:cBhvr>
                                    </p:cmd>
                                  </p:childTnLst>
                                </p:cTn>
                              </p:par>
                            </p:childTnLst>
                          </p:cTn>
                        </p:par>
                        <p:par>
                          <p:cTn id="10" fill="hold">
                            <p:stCondLst>
                              <p:cond delay="9314"/>
                            </p:stCondLst>
                            <p:childTnLst>
                              <p:par>
                                <p:cTn id="11" presetID="1" presetClass="mediacall" presetSubtype="0" fill="hold" nodeType="afterEffect">
                                  <p:stCondLst>
                                    <p:cond delay="0"/>
                                  </p:stCondLst>
                                  <p:childTnLst>
                                    <p:cmd type="call" cmd="playFrom(0.0)">
                                      <p:cBhvr>
                                        <p:cTn id="12" dur="1449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2"/>
                                        </p:tgtEl>
                                      </p:cBhvr>
                                    </p:cmd>
                                  </p:childTnLst>
                                </p:cTn>
                              </p:par>
                            </p:childTnLst>
                          </p:cTn>
                        </p:par>
                      </p:childTnLst>
                    </p:cTn>
                  </p:par>
                </p:childTnLst>
              </p:cTn>
              <p:nextCondLst>
                <p:cond evt="onClick" delay="0">
                  <p:tgtEl>
                    <p:spTgt spid="12"/>
                  </p:tgtEl>
                </p:cond>
              </p:nextCondLst>
            </p:seq>
            <p:video>
              <p:cMediaNode vol="80000">
                <p:cTn id="18" fill="remove" display="0">
                  <p:stCondLst>
                    <p:cond delay="indefinite"/>
                  </p:stCondLst>
                </p:cTn>
                <p:tgtEl>
                  <p:spTgt spid="12"/>
                </p:tgtEl>
              </p:cMediaNode>
            </p:video>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3"/>
                                        </p:tgtEl>
                                      </p:cBhvr>
                                    </p:cmd>
                                  </p:childTnLst>
                                </p:cTn>
                              </p:par>
                            </p:childTnLst>
                          </p:cTn>
                        </p:par>
                      </p:childTnLst>
                    </p:cTn>
                  </p:par>
                </p:childTnLst>
              </p:cTn>
              <p:nextCondLst>
                <p:cond evt="onClick" delay="0">
                  <p:tgtEl>
                    <p:spTgt spid="13"/>
                  </p:tgtEl>
                </p:cond>
              </p:nextCondLst>
            </p:seq>
            <p:video>
              <p:cMediaNode vol="80000">
                <p:cTn id="24" fill="remove" display="0">
                  <p:stCondLst>
                    <p:cond delay="indefinite"/>
                  </p:stCondLst>
                </p:cTn>
                <p:tgtEl>
                  <p:spTgt spid="13"/>
                </p:tgtEl>
              </p:cMediaNode>
            </p:video>
            <p:seq concurrent="1" nextAc="seek">
              <p:cTn id="25" restart="whenNotActive" fill="hold" evtFilter="cancelBubble" nodeType="interactiveSeq">
                <p:stCondLst>
                  <p:cond evt="onClick" delay="0">
                    <p:tgtEl>
                      <p:spTgt spid="1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4"/>
                                        </p:tgtEl>
                                      </p:cBhvr>
                                    </p:cmd>
                                  </p:childTnLst>
                                </p:cTn>
                              </p:par>
                            </p:childTnLst>
                          </p:cTn>
                        </p:par>
                      </p:childTnLst>
                    </p:cTn>
                  </p:par>
                </p:childTnLst>
              </p:cTn>
              <p:nextCondLst>
                <p:cond evt="onClick" delay="0">
                  <p:tgtEl>
                    <p:spTgt spid="14"/>
                  </p:tgtEl>
                </p:cond>
              </p:nextCondLst>
            </p:seq>
            <p:video>
              <p:cMediaNode vol="80000">
                <p:cTn id="30" fill="remove"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64648" y="447260"/>
            <a:ext cx="4992624" cy="1243584"/>
          </a:xfrm>
        </p:spPr>
        <p:txBody>
          <a:bodyPr vert="horz" lIns="91440" tIns="45720" rIns="91440" bIns="45720" rtlCol="0" anchor="ctr">
            <a:normAutofit/>
          </a:bodyPr>
          <a:lstStyle/>
          <a:p>
            <a:r>
              <a:rPr lang="en">
                <a:latin typeface="Goudy Old Style" panose="02020502050305020303" pitchFamily="18" charset="77"/>
              </a:rPr>
              <a:t>NN for IRIS</a:t>
            </a:r>
            <a:endParaRPr lang="en-US">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98493" y="2846379"/>
            <a:ext cx="5065776" cy="2865338"/>
          </a:xfrm>
        </p:spPr>
        <p:txBody>
          <a:bodyPr anchor="t">
            <a:normAutofit/>
          </a:bodyPr>
          <a:lstStyle/>
          <a:p>
            <a:r>
              <a:rPr lang="en-GB" sz="2400">
                <a:latin typeface="+mj-lt"/>
              </a:rPr>
              <a:t>Simulated with </a:t>
            </a:r>
            <a:r>
              <a:rPr lang="en-GB" sz="2400" err="1">
                <a:latin typeface="+mj-lt"/>
              </a:rPr>
              <a:t>Tensorflow</a:t>
            </a:r>
            <a:endParaRPr lang="en-GB" sz="2400">
              <a:latin typeface="+mj-lt"/>
              <a:ea typeface="+mn-lt"/>
              <a:cs typeface="+mn-lt"/>
            </a:endParaRPr>
          </a:p>
          <a:p>
            <a:endParaRPr lang="en-GB" sz="2400">
              <a:latin typeface="+mj-lt"/>
              <a:ea typeface="+mn-lt"/>
              <a:cs typeface="+mn-lt"/>
            </a:endParaRPr>
          </a:p>
          <a:p>
            <a:r>
              <a:rPr lang="en-GB" sz="2400">
                <a:latin typeface="+mj-lt"/>
                <a:ea typeface="+mn-lt"/>
                <a:cs typeface="+mn-lt"/>
              </a:rPr>
              <a:t>IRIS dataset</a:t>
            </a:r>
            <a:endParaRPr lang="en-GB" sz="2400">
              <a:latin typeface="+mj-lt"/>
            </a:endParaRPr>
          </a:p>
          <a:p>
            <a:pPr marL="0" indent="0">
              <a:buNone/>
            </a:pPr>
            <a:endParaRPr lang="en-GB" sz="2400">
              <a:latin typeface="+mj-lt"/>
              <a:cs typeface="Calibri"/>
            </a:endParaRPr>
          </a:p>
          <a:p>
            <a:r>
              <a:rPr lang="en-GB" sz="2400">
                <a:latin typeface="+mj-lt"/>
              </a:rPr>
              <a:t>Backpropagation results</a:t>
            </a:r>
          </a:p>
          <a:p>
            <a:pPr lvl="1"/>
            <a:r>
              <a:rPr lang="en-GB" sz="2000">
                <a:latin typeface="+mj-lt"/>
              </a:rPr>
              <a:t>Accuracy = 93.333%</a:t>
            </a:r>
          </a:p>
          <a:p>
            <a:endParaRPr lang="en-GB" sz="2400">
              <a:latin typeface="+mj-lt"/>
            </a:endParaRPr>
          </a:p>
          <a:p>
            <a:endParaRPr lang="en-GB" sz="2000">
              <a:latin typeface="+mj-lt"/>
            </a:endParaRPr>
          </a:p>
          <a:p>
            <a:endParaRPr lang="en-GB" sz="800">
              <a:latin typeface="+mj-lt"/>
            </a:endParaRPr>
          </a:p>
          <a:p>
            <a:endParaRPr lang="en-GB" sz="2400">
              <a:latin typeface="+mj-lt"/>
            </a:endParaRPr>
          </a:p>
          <a:p>
            <a:endParaRPr lang="en-GB" sz="2000" baseline="-25000">
              <a:latin typeface="+mj-lt"/>
            </a:endParaRPr>
          </a:p>
          <a:p>
            <a:endParaRPr lang="en-GB" sz="2000">
              <a:latin typeface="+mj-lt"/>
            </a:endParaRPr>
          </a:p>
        </p:txBody>
      </p:sp>
      <p:pic>
        <p:nvPicPr>
          <p:cNvPr id="6" name="Image 6" descr="Une image contenant fleur, plante, violet, photo&#10;&#10;Description générée avec un niveau de confiance très élevé">
            <a:extLst>
              <a:ext uri="{FF2B5EF4-FFF2-40B4-BE49-F238E27FC236}">
                <a16:creationId xmlns:a16="http://schemas.microsoft.com/office/drawing/2014/main" id="{D5F079C7-252F-4928-B28C-2BDB7CAA652E}"/>
              </a:ext>
            </a:extLst>
          </p:cNvPr>
          <p:cNvPicPr>
            <a:picLocks noChangeAspect="1"/>
          </p:cNvPicPr>
          <p:nvPr/>
        </p:nvPicPr>
        <p:blipFill>
          <a:blip r:embed="rId3"/>
          <a:stretch>
            <a:fillRect/>
          </a:stretch>
        </p:blipFill>
        <p:spPr>
          <a:xfrm>
            <a:off x="5358066" y="4023741"/>
            <a:ext cx="6305219" cy="2386999"/>
          </a:xfrm>
          <a:prstGeom prst="rect">
            <a:avLst/>
          </a:prstGeom>
        </p:spPr>
      </p:pic>
      <p:pic>
        <p:nvPicPr>
          <p:cNvPr id="11" name="Image 4" descr="Une image contenant texte, carte&#10;&#10;Description générée avec un niveau de confiance très élevé">
            <a:extLst>
              <a:ext uri="{FF2B5EF4-FFF2-40B4-BE49-F238E27FC236}">
                <a16:creationId xmlns:a16="http://schemas.microsoft.com/office/drawing/2014/main" id="{C2B4E112-5111-6D43-AB79-7064354C9AA6}"/>
              </a:ext>
            </a:extLst>
          </p:cNvPr>
          <p:cNvPicPr>
            <a:picLocks noChangeAspect="1"/>
          </p:cNvPicPr>
          <p:nvPr/>
        </p:nvPicPr>
        <p:blipFill>
          <a:blip r:embed="rId4"/>
          <a:stretch>
            <a:fillRect/>
          </a:stretch>
        </p:blipFill>
        <p:spPr>
          <a:xfrm>
            <a:off x="6154485" y="612152"/>
            <a:ext cx="4712380" cy="3163617"/>
          </a:xfrm>
          <a:prstGeom prst="rect">
            <a:avLst/>
          </a:prstGeom>
        </p:spPr>
      </p:pic>
    </p:spTree>
    <p:extLst>
      <p:ext uri="{BB962C8B-B14F-4D97-AF65-F5344CB8AC3E}">
        <p14:creationId xmlns:p14="http://schemas.microsoft.com/office/powerpoint/2010/main" val="294939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1965483-811A-C141-B8FB-13229B11946D}"/>
              </a:ext>
            </a:extLst>
          </p:cNvPr>
          <p:cNvPicPr>
            <a:picLocks noChangeAspect="1"/>
          </p:cNvPicPr>
          <p:nvPr/>
        </p:nvPicPr>
        <p:blipFill rotWithShape="1">
          <a:blip r:embed="rId3"/>
          <a:srcRect l="-645" t="-50" r="2832" b="9304"/>
          <a:stretch/>
        </p:blipFill>
        <p:spPr>
          <a:xfrm>
            <a:off x="5043046" y="771484"/>
            <a:ext cx="7148954" cy="4974336"/>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448056" y="859536"/>
            <a:ext cx="4832802" cy="1243584"/>
          </a:xfrm>
        </p:spPr>
        <p:txBody>
          <a:bodyPr vert="horz" lIns="91440" tIns="45720" rIns="91440" bIns="45720" rtlCol="0">
            <a:normAutofit/>
          </a:bodyPr>
          <a:lstStyle/>
          <a:p>
            <a:r>
              <a:rPr lang="en-US" sz="3400">
                <a:latin typeface="Goudy Old Style" panose="02020502050305020303" pitchFamily="18" charset="77"/>
              </a:rPr>
              <a:t>PSO-NN</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vert="horz" lIns="91440" tIns="45720" rIns="91440" bIns="45720" rtlCol="0" anchor="t">
            <a:normAutofit/>
          </a:bodyPr>
          <a:lstStyle/>
          <a:p>
            <a:pPr marL="0" indent="0">
              <a:buNone/>
            </a:pPr>
            <a:endParaRPr lang="en-GB" sz="2400">
              <a:latin typeface="Goudy Old Style" panose="02020502050305020303" pitchFamily="18" charset="77"/>
            </a:endParaRPr>
          </a:p>
          <a:p>
            <a:endParaRPr lang="en-GB" sz="2400">
              <a:latin typeface="Goudy Old Style" panose="02020502050305020303" pitchFamily="18" charset="77"/>
            </a:endParaRPr>
          </a:p>
          <a:p>
            <a:endParaRPr lang="en-GB" sz="800">
              <a:latin typeface="Goudy Old Style" panose="02020502050305020303" pitchFamily="18" charset="77"/>
            </a:endParaRPr>
          </a:p>
          <a:p>
            <a:r>
              <a:rPr lang="en-GB" sz="2400">
                <a:latin typeface="Goudy Old Style" panose="02020502050305020303" pitchFamily="18" charset="77"/>
              </a:rPr>
              <a:t>The optimisation problem</a:t>
            </a:r>
          </a:p>
          <a:p>
            <a:endParaRPr lang="en-GB" sz="2400">
              <a:latin typeface="Goudy Old Style" panose="02020502050305020303" pitchFamily="18" charset="77"/>
            </a:endParaRPr>
          </a:p>
          <a:p>
            <a:r>
              <a:rPr lang="en-GB" sz="2400">
                <a:latin typeface="Goudy Old Style" panose="02020502050305020303" pitchFamily="18" charset="77"/>
              </a:rPr>
              <a:t>Motivation for PSO trained NN</a:t>
            </a:r>
            <a:endParaRPr lang="en-GB" sz="2400">
              <a:latin typeface="Goudy Old Style" panose="02020502050305020303" pitchFamily="18" charset="77"/>
              <a:cs typeface="Calibri"/>
            </a:endParaRPr>
          </a:p>
        </p:txBody>
      </p:sp>
    </p:spTree>
    <p:extLst>
      <p:ext uri="{BB962C8B-B14F-4D97-AF65-F5344CB8AC3E}">
        <p14:creationId xmlns:p14="http://schemas.microsoft.com/office/powerpoint/2010/main" val="2849650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1A580F8-3210-B44F-B9DB-9B1A9F6D04EB}"/>
              </a:ext>
            </a:extLst>
          </p:cNvPr>
          <p:cNvPicPr>
            <a:picLocks noChangeAspect="1"/>
          </p:cNvPicPr>
          <p:nvPr/>
        </p:nvPicPr>
        <p:blipFill rotWithShape="1">
          <a:blip r:embed="rId3"/>
          <a:srcRect l="6707" r="1336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 sz="3400">
                <a:latin typeface="Goudy Old Style" panose="02020502050305020303" pitchFamily="18" charset="77"/>
              </a:rPr>
              <a:t>Our PSO algorithm for our Neural Network</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374904" y="2956550"/>
            <a:ext cx="5065776" cy="2968762"/>
          </a:xfrm>
        </p:spPr>
        <p:txBody>
          <a:bodyPr anchor="t">
            <a:normAutofit/>
          </a:bodyPr>
          <a:lstStyle/>
          <a:p>
            <a:r>
              <a:rPr lang="en-GB" sz="2400">
                <a:latin typeface="Goudy Old Style" panose="02020502050305020303" pitchFamily="18" charset="77"/>
              </a:rPr>
              <a:t>Methods</a:t>
            </a:r>
          </a:p>
          <a:p>
            <a:endParaRPr lang="en-GB" sz="2400">
              <a:latin typeface="Goudy Old Style" panose="02020502050305020303" pitchFamily="18" charset="77"/>
            </a:endParaRPr>
          </a:p>
          <a:p>
            <a:endParaRPr lang="en-GB" sz="2400">
              <a:latin typeface="Goudy Old Style" panose="02020502050305020303" pitchFamily="18" charset="77"/>
            </a:endParaRPr>
          </a:p>
          <a:p>
            <a:r>
              <a:rPr lang="en-GB" sz="2400">
                <a:latin typeface="Goudy Old Style" panose="02020502050305020303" pitchFamily="18" charset="77"/>
              </a:rPr>
              <a:t>IRIS dataset: results</a:t>
            </a:r>
          </a:p>
          <a:p>
            <a:endParaRPr lang="en-GB" sz="2000" baseline="-25000">
              <a:latin typeface="Goudy Old Style" panose="02020502050305020303" pitchFamily="18" charset="77"/>
            </a:endParaRPr>
          </a:p>
          <a:p>
            <a:endParaRPr lang="en-GB" sz="2000">
              <a:latin typeface="Goudy Old Style" panose="02020502050305020303" pitchFamily="18" charset="77"/>
            </a:endParaRPr>
          </a:p>
        </p:txBody>
      </p:sp>
    </p:spTree>
    <p:extLst>
      <p:ext uri="{BB962C8B-B14F-4D97-AF65-F5344CB8AC3E}">
        <p14:creationId xmlns:p14="http://schemas.microsoft.com/office/powerpoint/2010/main" val="68055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a:latin typeface="Goudy Old Style" panose="02020502050305020303" pitchFamily="18" charset="77"/>
              </a:rPr>
              <a:t>3. Conclusion and future steps</a:t>
            </a:r>
            <a:endParaRPr lang="en-GB" sz="400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154138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Our beautiful graph</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9029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Parameters</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37405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D067D-E20A-BD41-8BCA-5593BCBB69EB}"/>
              </a:ext>
            </a:extLst>
          </p:cNvPr>
          <p:cNvSpPr>
            <a:spLocks noGrp="1"/>
          </p:cNvSpPr>
          <p:nvPr>
            <p:ph type="title"/>
          </p:nvPr>
        </p:nvSpPr>
        <p:spPr/>
        <p:txBody>
          <a:bodyPr>
            <a:normAutofit/>
          </a:bodyPr>
          <a:lstStyle/>
          <a:p>
            <a:r>
              <a:rPr lang="en-GB" sz="3400">
                <a:latin typeface="Goudy Old Style" panose="02020502050305020303" pitchFamily="18" charset="77"/>
              </a:rPr>
              <a:t>Conclusion</a:t>
            </a:r>
          </a:p>
        </p:txBody>
      </p:sp>
      <p:sp>
        <p:nvSpPr>
          <p:cNvPr id="3" name="Espace réservé du contenu 2">
            <a:extLst>
              <a:ext uri="{FF2B5EF4-FFF2-40B4-BE49-F238E27FC236}">
                <a16:creationId xmlns:a16="http://schemas.microsoft.com/office/drawing/2014/main" id="{F0F9E3E7-4764-8D45-9996-D06173BEC3A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7164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alphaModFix amt="50000"/>
          </a:blip>
          <a:srcRect t="10000"/>
          <a:stretch/>
        </p:blipFill>
        <p:spPr>
          <a:xfrm>
            <a:off x="20" y="10"/>
            <a:ext cx="12191980" cy="6857990"/>
          </a:xfrm>
          <a:prstGeom prst="rect">
            <a:avLst/>
          </a:prstGeom>
        </p:spPr>
      </p:pic>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1524000" y="1122362"/>
            <a:ext cx="9144000" cy="2900518"/>
          </a:xfrm>
        </p:spPr>
        <p:txBody>
          <a:bodyPr>
            <a:normAutofit/>
          </a:bodyPr>
          <a:lstStyle/>
          <a:p>
            <a:r>
              <a:rPr lang="en" sz="5600">
                <a:solidFill>
                  <a:srgbClr val="FFFFFF"/>
                </a:solidFill>
                <a:latin typeface="Goudy Old Style" panose="02020502050305020303" pitchFamily="18" charset="77"/>
              </a:rPr>
              <a:t>Particle Swarm </a:t>
            </a:r>
            <a:r>
              <a:rPr lang="en-GB" sz="5600">
                <a:solidFill>
                  <a:srgbClr val="FFFFFF"/>
                </a:solidFill>
                <a:latin typeface="Goudy Old Style" panose="02020502050305020303" pitchFamily="18" charset="77"/>
              </a:rPr>
              <a:t>Optimisation</a:t>
            </a:r>
            <a:r>
              <a:rPr lang="en" sz="5600">
                <a:solidFill>
                  <a:srgbClr val="FFFFFF"/>
                </a:solidFill>
                <a:latin typeface="Goudy Old Style" panose="02020502050305020303" pitchFamily="18" charset="77"/>
              </a:rPr>
              <a:t> for Neural Networks </a:t>
            </a:r>
            <a:br>
              <a:rPr lang="en" sz="5600">
                <a:solidFill>
                  <a:srgbClr val="FFFFFF"/>
                </a:solidFill>
                <a:latin typeface="Goudy Old Style" panose="02020502050305020303" pitchFamily="18" charset="77"/>
              </a:rPr>
            </a:br>
            <a:endParaRPr lang="en-GB" sz="5600">
              <a:solidFill>
                <a:srgbClr val="FFFFFF"/>
              </a:solidFill>
              <a:latin typeface="Goudy Old Style" panose="02020502050305020303" pitchFamily="18" charset="77"/>
            </a:endParaRPr>
          </a:p>
        </p:txBody>
      </p:sp>
      <p:sp>
        <p:nvSpPr>
          <p:cNvPr id="3" name="Sous-titre 2">
            <a:extLst>
              <a:ext uri="{FF2B5EF4-FFF2-40B4-BE49-F238E27FC236}">
                <a16:creationId xmlns:a16="http://schemas.microsoft.com/office/drawing/2014/main" id="{D9B29E71-E5DE-6441-807F-3DE11F2C8CB7}"/>
              </a:ext>
            </a:extLst>
          </p:cNvPr>
          <p:cNvSpPr>
            <a:spLocks noGrp="1"/>
          </p:cNvSpPr>
          <p:nvPr>
            <p:ph type="subTitle" idx="1"/>
          </p:nvPr>
        </p:nvSpPr>
        <p:spPr>
          <a:xfrm>
            <a:off x="1524000" y="4159404"/>
            <a:ext cx="9144000" cy="1098395"/>
          </a:xfrm>
        </p:spPr>
        <p:txBody>
          <a:bodyPr>
            <a:normAutofit fontScale="92500" lnSpcReduction="10000"/>
          </a:bodyPr>
          <a:lstStyle/>
          <a:p>
            <a:br>
              <a:rPr lang="fr-FR">
                <a:solidFill>
                  <a:srgbClr val="FFFFFF"/>
                </a:solidFill>
                <a:latin typeface="Goudy Old Style" panose="02020502050305020303" pitchFamily="18" charset="77"/>
              </a:rPr>
            </a:br>
            <a:r>
              <a:rPr lang="fr-FR">
                <a:solidFill>
                  <a:srgbClr val="FFFFFF"/>
                </a:solidFill>
                <a:latin typeface="Goudy Old Style" panose="02020502050305020303" pitchFamily="18" charset="77"/>
              </a:rPr>
              <a:t>4G4 Group </a:t>
            </a:r>
            <a:r>
              <a:rPr lang="fr-FR" err="1">
                <a:solidFill>
                  <a:srgbClr val="FFFFFF"/>
                </a:solidFill>
                <a:latin typeface="Goudy Old Style" panose="02020502050305020303" pitchFamily="18" charset="77"/>
              </a:rPr>
              <a:t>Presenation</a:t>
            </a:r>
            <a:endParaRPr lang="fr-FR">
              <a:solidFill>
                <a:srgbClr val="FFFFFF"/>
              </a:solidFill>
              <a:latin typeface="Goudy Old Style" panose="02020502050305020303" pitchFamily="18" charset="77"/>
            </a:endParaRPr>
          </a:p>
          <a:p>
            <a:r>
              <a:rPr lang="fr-FR">
                <a:solidFill>
                  <a:srgbClr val="FFFFFF"/>
                </a:solidFill>
                <a:latin typeface="Goudy Old Style" panose="02020502050305020303" pitchFamily="18" charset="77"/>
              </a:rPr>
              <a:t>Group 8: Kimberly Barker, Louise Aumont and William </a:t>
            </a:r>
            <a:r>
              <a:rPr lang="fr-FR" err="1">
                <a:solidFill>
                  <a:srgbClr val="FFFFFF"/>
                </a:solidFill>
                <a:latin typeface="Goudy Old Style" panose="02020502050305020303" pitchFamily="18" charset="77"/>
              </a:rPr>
              <a:t>Halfpenny</a:t>
            </a:r>
            <a:endParaRPr lang="en-GB">
              <a:solidFill>
                <a:srgbClr val="FFFFFF"/>
              </a:solidFill>
              <a:latin typeface="Goudy Old Style" panose="02020502050305020303" pitchFamily="18" charset="77"/>
            </a:endParaRPr>
          </a:p>
        </p:txBody>
      </p: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6708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D8F8F68-2ADC-EC46-B4BB-AF2BFB74A7E9}"/>
              </a:ext>
            </a:extLst>
          </p:cNvPr>
          <p:cNvPicPr>
            <a:picLocks noChangeAspect="1"/>
          </p:cNvPicPr>
          <p:nvPr/>
        </p:nvPicPr>
        <p:blipFill rotWithShape="1">
          <a:blip r:embed="rId3"/>
          <a:srcRect t="8791" b="8792"/>
          <a:stretch/>
        </p:blipFill>
        <p:spPr>
          <a:xfrm>
            <a:off x="-1" y="10"/>
            <a:ext cx="12192000" cy="6857990"/>
          </a:xfrm>
          <a:prstGeom prst="rect">
            <a:avLst/>
          </a:prstGeom>
        </p:spPr>
      </p:pic>
      <p:sp>
        <p:nvSpPr>
          <p:cNvPr id="2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09448" y="1913950"/>
            <a:ext cx="4204137" cy="1342754"/>
          </a:xfrm>
        </p:spPr>
        <p:txBody>
          <a:bodyPr>
            <a:normAutofit/>
          </a:bodyPr>
          <a:lstStyle/>
          <a:p>
            <a:pPr algn="ctr"/>
            <a:r>
              <a:rPr lang="en-GB" sz="3600" dirty="0">
                <a:latin typeface="Goudy Old Style" panose="02020502050305020303" pitchFamily="18" charset="77"/>
              </a:rPr>
              <a:t>Presentation Outline</a:t>
            </a:r>
          </a:p>
        </p:txBody>
      </p:sp>
      <p:cxnSp>
        <p:nvCxnSpPr>
          <p:cNvPr id="27" name="Straight Connector 3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5D4A1232-097E-6548-9DC3-A82E85963A96}"/>
              </a:ext>
            </a:extLst>
          </p:cNvPr>
          <p:cNvSpPr>
            <a:spLocks noGrp="1"/>
          </p:cNvSpPr>
          <p:nvPr>
            <p:ph idx="1"/>
          </p:nvPr>
        </p:nvSpPr>
        <p:spPr>
          <a:xfrm>
            <a:off x="1757082" y="3417573"/>
            <a:ext cx="3361455" cy="3103145"/>
          </a:xfrm>
        </p:spPr>
        <p:txBody>
          <a:bodyPr anchor="ctr">
            <a:normAutofit/>
          </a:bodyPr>
          <a:lstStyle/>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Motivation</a:t>
            </a:r>
          </a:p>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Findings</a:t>
            </a:r>
          </a:p>
          <a:p>
            <a:pPr marL="457200" indent="-457200">
              <a:lnSpc>
                <a:spcPct val="150000"/>
              </a:lnSpc>
              <a:buAutoNum type="arabicPeriod"/>
            </a:pPr>
            <a:r>
              <a:rPr lang="en-GB" sz="2400" b="1" dirty="0">
                <a:latin typeface="Calibri Light" panose="020F0302020204030204" pitchFamily="34" charset="0"/>
                <a:cs typeface="Calibri Light" panose="020F0302020204030204" pitchFamily="34" charset="0"/>
              </a:rPr>
              <a:t>Future steps</a:t>
            </a:r>
          </a:p>
          <a:p>
            <a:pPr>
              <a:lnSpc>
                <a:spcPct val="150000"/>
              </a:lnSpc>
            </a:pPr>
            <a:endParaRPr lang="en-GB" sz="24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06015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Espace réservé du contenu 3">
            <a:extLst>
              <a:ext uri="{FF2B5EF4-FFF2-40B4-BE49-F238E27FC236}">
                <a16:creationId xmlns:a16="http://schemas.microsoft.com/office/drawing/2014/main" id="{5780CC06-7B9B-9846-8095-4412C8E7A8AA}"/>
              </a:ext>
            </a:extLst>
          </p:cNvPr>
          <p:cNvPicPr>
            <a:picLocks noChangeAspect="1"/>
          </p:cNvPicPr>
          <p:nvPr/>
        </p:nvPicPr>
        <p:blipFill rotWithShape="1">
          <a:blip r:embed="rId3"/>
          <a:srcRect t="13279" r="-2" b="339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Image 5">
            <a:extLst>
              <a:ext uri="{FF2B5EF4-FFF2-40B4-BE49-F238E27FC236}">
                <a16:creationId xmlns:a16="http://schemas.microsoft.com/office/drawing/2014/main" id="{4E026B80-C4C9-AD47-A01C-34860369C387}"/>
              </a:ext>
            </a:extLst>
          </p:cNvPr>
          <p:cNvPicPr>
            <a:picLocks noChangeAspect="1"/>
          </p:cNvPicPr>
          <p:nvPr/>
        </p:nvPicPr>
        <p:blipFill rotWithShape="1">
          <a:blip r:embed="rId4"/>
          <a:srcRect l="7144"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re 1">
            <a:extLst>
              <a:ext uri="{FF2B5EF4-FFF2-40B4-BE49-F238E27FC236}">
                <a16:creationId xmlns:a16="http://schemas.microsoft.com/office/drawing/2014/main" id="{D2D162CA-05AA-FE4A-8A84-3F8F6038A309}"/>
              </a:ext>
            </a:extLst>
          </p:cNvPr>
          <p:cNvSpPr>
            <a:spLocks noGrp="1"/>
          </p:cNvSpPr>
          <p:nvPr>
            <p:ph type="title"/>
          </p:nvPr>
        </p:nvSpPr>
        <p:spPr>
          <a:xfrm>
            <a:off x="448056" y="859536"/>
            <a:ext cx="4832802" cy="1243584"/>
          </a:xfrm>
        </p:spPr>
        <p:txBody>
          <a:bodyPr>
            <a:normAutofit/>
          </a:bodyPr>
          <a:lstStyle/>
          <a:p>
            <a:endParaRPr lang="en-GB" sz="3600">
              <a:latin typeface="Goudy Old Style" panose="02020502050305020303" pitchFamily="18" charset="77"/>
            </a:endParaRPr>
          </a:p>
        </p:txBody>
      </p:sp>
      <p:sp>
        <p:nvSpPr>
          <p:cNvPr id="3" name="Espace réservé du contenu 2">
            <a:extLst>
              <a:ext uri="{FF2B5EF4-FFF2-40B4-BE49-F238E27FC236}">
                <a16:creationId xmlns:a16="http://schemas.microsoft.com/office/drawing/2014/main" id="{93CE71B8-6B1E-8347-8D75-6A8D6D939CF5}"/>
              </a:ext>
            </a:extLst>
          </p:cNvPr>
          <p:cNvSpPr>
            <a:spLocks noGrp="1"/>
          </p:cNvSpPr>
          <p:nvPr>
            <p:ph idx="1"/>
          </p:nvPr>
        </p:nvSpPr>
        <p:spPr>
          <a:xfrm>
            <a:off x="448056" y="2479964"/>
            <a:ext cx="4832803" cy="2697202"/>
          </a:xfrm>
        </p:spPr>
        <p:txBody>
          <a:bodyPr>
            <a:noAutofit/>
          </a:bodyPr>
          <a:lstStyle/>
          <a:p>
            <a:pPr marL="0" indent="0" algn="r">
              <a:buNone/>
            </a:pPr>
            <a:r>
              <a:rPr lang="en">
                <a:latin typeface="Goudy Old Style" panose="02020502050305020303" pitchFamily="18" charset="77"/>
              </a:rPr>
              <a:t>“How does the original PSO algorithm compare to conventional methods for training NNs for image processing?” </a:t>
            </a:r>
          </a:p>
        </p:txBody>
      </p:sp>
    </p:spTree>
    <p:extLst>
      <p:ext uri="{BB962C8B-B14F-4D97-AF65-F5344CB8AC3E}">
        <p14:creationId xmlns:p14="http://schemas.microsoft.com/office/powerpoint/2010/main" val="327191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CC028BE-4CD5-C548-8FEA-1694C301BEA7}"/>
              </a:ext>
            </a:extLst>
          </p:cNvPr>
          <p:cNvPicPr>
            <a:picLocks noChangeAspect="1"/>
          </p:cNvPicPr>
          <p:nvPr/>
        </p:nvPicPr>
        <p:blipFill rotWithShape="1">
          <a:blip r:embed="rId3"/>
          <a:srcRect l="2926" r="25933"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latin typeface="Goudy Old Style" panose="02020502050305020303" pitchFamily="18" charset="77"/>
              </a:rPr>
              <a:t>Simulating PSO</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374904" y="2601497"/>
            <a:ext cx="5610259" cy="3226833"/>
          </a:xfrm>
        </p:spPr>
        <p:txBody>
          <a:bodyPr anchor="t">
            <a:normAutofit/>
          </a:bodyPr>
          <a:lstStyle/>
          <a:p>
            <a:r>
              <a:rPr lang="en-GB" sz="2200">
                <a:latin typeface="Goudy Old Style" panose="02020502050305020303" pitchFamily="18" charset="77"/>
              </a:rPr>
              <a:t>Swarm intelligence (SI), collective intelligence of </a:t>
            </a:r>
            <a:r>
              <a:rPr lang="en-GB" sz="2200">
                <a:latin typeface="Goudy Old Style" panose="02020502050305020303" pitchFamily="18" charset="77"/>
                <a:ea typeface="+mn-lt"/>
                <a:cs typeface="+mn-lt"/>
              </a:rPr>
              <a:t>simple </a:t>
            </a:r>
            <a:r>
              <a:rPr lang="en-GB" sz="2200">
                <a:latin typeface="Goudy Old Style" panose="02020502050305020303" pitchFamily="18" charset="77"/>
              </a:rPr>
              <a:t>homogeneous entities.</a:t>
            </a:r>
            <a:endParaRPr lang="en-GB">
              <a:latin typeface="Goudy Old Style" panose="02020502050305020303" pitchFamily="18" charset="77"/>
              <a:cs typeface="Calibri" panose="020F0502020204030204"/>
            </a:endParaRPr>
          </a:p>
          <a:p>
            <a:pPr marL="0" indent="0">
              <a:buNone/>
            </a:pPr>
            <a:endParaRPr lang="en-GB" sz="800">
              <a:latin typeface="Goudy Old Style" panose="02020502050305020303" pitchFamily="18" charset="77"/>
            </a:endParaRPr>
          </a:p>
          <a:p>
            <a:r>
              <a:rPr lang="en-GB" sz="2200">
                <a:latin typeface="Goudy Old Style" panose="02020502050305020303" pitchFamily="18" charset="77"/>
              </a:rPr>
              <a:t>PSO is an example of SI applied to flocking birds and schools of fish</a:t>
            </a:r>
          </a:p>
          <a:p>
            <a:endParaRPr lang="en-GB" sz="2200">
              <a:latin typeface="Goudy Old Style" panose="02020502050305020303" pitchFamily="18" charset="77"/>
            </a:endParaRPr>
          </a:p>
          <a:p>
            <a:r>
              <a:rPr lang="en-GB" sz="2200">
                <a:latin typeface="Goudy Old Style" panose="02020502050305020303" pitchFamily="18" charset="77"/>
              </a:rPr>
              <a:t>Application as an optimisation algorithm</a:t>
            </a:r>
            <a:endParaRPr lang="en-GB"/>
          </a:p>
        </p:txBody>
      </p:sp>
    </p:spTree>
    <p:extLst>
      <p:ext uri="{BB962C8B-B14F-4D97-AF65-F5344CB8AC3E}">
        <p14:creationId xmlns:p14="http://schemas.microsoft.com/office/powerpoint/2010/main" val="1983155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350309" y="891730"/>
            <a:ext cx="5424587" cy="1243584"/>
          </a:xfrm>
        </p:spPr>
        <p:txBody>
          <a:bodyPr vert="horz" lIns="91440" tIns="45720" rIns="91440" bIns="45720" rtlCol="0">
            <a:normAutofit/>
          </a:bodyPr>
          <a:lstStyle/>
          <a:p>
            <a:r>
              <a:rPr lang="en-GB" sz="3600">
                <a:latin typeface="Goudy Old Style" panose="02020502050305020303" pitchFamily="18" charset="77"/>
              </a:rPr>
              <a:t>Unbound velocity (no </a:t>
            </a:r>
            <a:r>
              <a:rPr lang="en-GB" sz="3600" err="1">
                <a:latin typeface="Goudy Old Style" panose="02020502050305020303" pitchFamily="18" charset="77"/>
              </a:rPr>
              <a:t>v</a:t>
            </a:r>
            <a:r>
              <a:rPr lang="en-GB" sz="3600" baseline="-25000" err="1">
                <a:latin typeface="Goudy Old Style" panose="02020502050305020303" pitchFamily="18" charset="77"/>
              </a:rPr>
              <a:t>lim</a:t>
            </a:r>
            <a:r>
              <a:rPr lang="en-GB" sz="3600">
                <a:latin typeface="Goudy Old Style" panose="02020502050305020303" pitchFamily="18" charset="77"/>
              </a:rPr>
              <a:t>)</a:t>
            </a:r>
            <a:endParaRPr lang="en-US" sz="3400">
              <a:latin typeface="Goudy Old Style" panose="02020502050305020303" pitchFamily="18" charset="77"/>
            </a:endParaRP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448057" y="2512611"/>
            <a:ext cx="4892040" cy="3664351"/>
          </a:xfrm>
        </p:spPr>
        <p:txBody>
          <a:bodyPr>
            <a:normAutofit/>
          </a:bodyPr>
          <a:lstStyle/>
          <a:p>
            <a:pPr marL="0" indent="0">
              <a:buNone/>
            </a:pPr>
            <a:endParaRPr lang="en-GB" sz="2400">
              <a:latin typeface="Goudy Old Style" panose="02020502050305020303" pitchFamily="18" charset="77"/>
            </a:endParaRPr>
          </a:p>
          <a:p>
            <a:r>
              <a:rPr lang="en-GB" sz="2400">
                <a:latin typeface="Goudy Old Style" panose="02020502050305020303" pitchFamily="18" charset="77"/>
              </a:rPr>
              <a:t>Particles can miss optimum</a:t>
            </a:r>
          </a:p>
          <a:p>
            <a:endParaRPr lang="en-GB" sz="2400" baseline="-25000">
              <a:latin typeface="Goudy Old Style" panose="02020502050305020303" pitchFamily="18" charset="77"/>
            </a:endParaRPr>
          </a:p>
          <a:p>
            <a:endParaRPr lang="en-GB" sz="2400">
              <a:latin typeface="Goudy Old Style" panose="02020502050305020303" pitchFamily="18" charset="77"/>
            </a:endParaRPr>
          </a:p>
        </p:txBody>
      </p:sp>
      <p:pic>
        <p:nvPicPr>
          <p:cNvPr id="15" name="no-v-limit">
            <a:hlinkClick r:id="" action="ppaction://media"/>
            <a:extLst>
              <a:ext uri="{FF2B5EF4-FFF2-40B4-BE49-F238E27FC236}">
                <a16:creationId xmlns:a16="http://schemas.microsoft.com/office/drawing/2014/main" id="{741C065F-14C4-CC46-984F-0A87D3A5A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4057" y="1385089"/>
            <a:ext cx="5223308" cy="4087821"/>
          </a:xfrm>
          <a:prstGeom prst="rect">
            <a:avLst/>
          </a:prstGeom>
        </p:spPr>
      </p:pic>
    </p:spTree>
    <p:extLst>
      <p:ext uri="{BB962C8B-B14F-4D97-AF65-F5344CB8AC3E}">
        <p14:creationId xmlns:p14="http://schemas.microsoft.com/office/powerpoint/2010/main" val="1640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dirty="0">
                <a:latin typeface="Goudy Old Style" panose="02020502050305020303" pitchFamily="18" charset="77"/>
              </a:rPr>
              <a:t>1. Motivation</a:t>
            </a:r>
            <a:br>
              <a:rPr lang="en" sz="4000" dirty="0">
                <a:latin typeface="Goudy Old Style" panose="02020502050305020303" pitchFamily="18" charset="77"/>
              </a:rPr>
            </a:br>
            <a:endParaRPr lang="en-GB" sz="4000" dirty="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3513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29D1771-4EBD-B04A-BE21-921EB7458612}"/>
              </a:ext>
            </a:extLst>
          </p:cNvPr>
          <p:cNvPicPr>
            <a:picLocks noChangeAspect="1"/>
          </p:cNvPicPr>
          <p:nvPr/>
        </p:nvPicPr>
        <p:blipFill rotWithShape="1">
          <a:blip r:embed="rId3"/>
          <a:srcRect l="19693" r="30749"/>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584766" y="1546035"/>
            <a:ext cx="4992624" cy="1243584"/>
          </a:xfrm>
        </p:spPr>
        <p:txBody>
          <a:bodyPr vert="horz" lIns="91440" tIns="45720" rIns="91440" bIns="45720" rtlCol="0" anchor="ctr">
            <a:normAutofit/>
          </a:bodyPr>
          <a:lstStyle/>
          <a:p>
            <a:r>
              <a:rPr lang="en-US">
                <a:latin typeface="Goudy Old Style" panose="02020502050305020303" pitchFamily="18" charset="77"/>
              </a:rPr>
              <a:t>Neural Networks</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680681" y="3122628"/>
            <a:ext cx="5164308" cy="3402363"/>
          </a:xfrm>
        </p:spPr>
        <p:txBody>
          <a:bodyPr anchor="t">
            <a:normAutofit/>
          </a:bodyPr>
          <a:lstStyle/>
          <a:p>
            <a:r>
              <a:rPr lang="en-GB" sz="2200" dirty="0">
                <a:latin typeface="Calibri Light" panose="020F0302020204030204" pitchFamily="34" charset="0"/>
                <a:cs typeface="Calibri Light" panose="020F0302020204030204" pitchFamily="34" charset="0"/>
              </a:rPr>
              <a:t>Inspired by neural networks in the brain </a:t>
            </a:r>
          </a:p>
          <a:p>
            <a:r>
              <a:rPr lang="en-GB" sz="2200" dirty="0">
                <a:latin typeface="Calibri Light" panose="020F0302020204030204" pitchFamily="34" charset="0"/>
                <a:cs typeface="Calibri Light" panose="020F0302020204030204" pitchFamily="34" charset="0"/>
              </a:rPr>
              <a:t>Cluster data using complex relationships between inputs and outputs</a:t>
            </a:r>
          </a:p>
          <a:p>
            <a:r>
              <a:rPr lang="en-GB" sz="2200" dirty="0">
                <a:latin typeface="Calibri Light" panose="020F0302020204030204" pitchFamily="34" charset="0"/>
                <a:cs typeface="Calibri Light" panose="020F0302020204030204" pitchFamily="34" charset="0"/>
              </a:rPr>
              <a:t>Popular models in machine learning for </a:t>
            </a:r>
            <a:r>
              <a:rPr lang="en" sz="2200" dirty="0">
                <a:latin typeface="Calibri Light" panose="020F0302020204030204" pitchFamily="34" charset="0"/>
                <a:cs typeface="Calibri Light" panose="020F0302020204030204" pitchFamily="34" charset="0"/>
              </a:rPr>
              <a:t>image processing, speech recognition, medical diagnosis and forecasting.</a:t>
            </a:r>
            <a:r>
              <a:rPr lang="en-GB" sz="2200" dirty="0">
                <a:latin typeface="Calibri Light" panose="020F0302020204030204" pitchFamily="34" charset="0"/>
                <a:cs typeface="Calibri Light" panose="020F0302020204030204" pitchFamily="34" charset="0"/>
              </a:rPr>
              <a:t> </a:t>
            </a:r>
          </a:p>
        </p:txBody>
      </p:sp>
      <p:grpSp>
        <p:nvGrpSpPr>
          <p:cNvPr id="5" name="Groupe 4">
            <a:extLst>
              <a:ext uri="{FF2B5EF4-FFF2-40B4-BE49-F238E27FC236}">
                <a16:creationId xmlns:a16="http://schemas.microsoft.com/office/drawing/2014/main" id="{7BA654FF-C85B-2647-B931-05131B377A54}"/>
              </a:ext>
            </a:extLst>
          </p:cNvPr>
          <p:cNvGrpSpPr/>
          <p:nvPr/>
        </p:nvGrpSpPr>
        <p:grpSpPr>
          <a:xfrm>
            <a:off x="9059587" y="3800500"/>
            <a:ext cx="2963333" cy="2961871"/>
            <a:chOff x="9059587" y="3800500"/>
            <a:chExt cx="2963333" cy="2961871"/>
          </a:xfrm>
        </p:grpSpPr>
        <p:sp>
          <p:nvSpPr>
            <p:cNvPr id="4" name="Ellipse 3">
              <a:extLst>
                <a:ext uri="{FF2B5EF4-FFF2-40B4-BE49-F238E27FC236}">
                  <a16:creationId xmlns:a16="http://schemas.microsoft.com/office/drawing/2014/main" id="{37E11FBB-9FB1-8245-892B-B64704735BFA}"/>
                </a:ext>
              </a:extLst>
            </p:cNvPr>
            <p:cNvSpPr/>
            <p:nvPr/>
          </p:nvSpPr>
          <p:spPr>
            <a:xfrm>
              <a:off x="9059587" y="3800500"/>
              <a:ext cx="2963333" cy="29618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Image 33">
              <a:extLst>
                <a:ext uri="{FF2B5EF4-FFF2-40B4-BE49-F238E27FC236}">
                  <a16:creationId xmlns:a16="http://schemas.microsoft.com/office/drawing/2014/main" id="{4522E448-5BD1-6947-BFB7-412ACBC4F57C}"/>
                </a:ext>
              </a:extLst>
            </p:cNvPr>
            <p:cNvPicPr>
              <a:picLocks noChangeAspect="1"/>
            </p:cNvPicPr>
            <p:nvPr/>
          </p:nvPicPr>
          <p:blipFill rotWithShape="1">
            <a:blip r:embed="rId4"/>
            <a:srcRect t="1" r="-6" b="-583"/>
            <a:stretch/>
          </p:blipFill>
          <p:spPr>
            <a:xfrm>
              <a:off x="9437632" y="4008316"/>
              <a:ext cx="2314685" cy="2754055"/>
            </a:xfrm>
            <a:prstGeom prst="rect">
              <a:avLst/>
            </a:prstGeom>
          </p:spPr>
        </p:pic>
      </p:grpSp>
    </p:spTree>
    <p:extLst>
      <p:ext uri="{BB962C8B-B14F-4D97-AF65-F5344CB8AC3E}">
        <p14:creationId xmlns:p14="http://schemas.microsoft.com/office/powerpoint/2010/main" val="37858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34568" y="1358534"/>
            <a:ext cx="4992624" cy="1243584"/>
          </a:xfrm>
        </p:spPr>
        <p:txBody>
          <a:bodyPr vert="horz" lIns="91440" tIns="45720" rIns="91440" bIns="45720" rtlCol="0" anchor="ctr">
            <a:noAutofit/>
          </a:bodyPr>
          <a:lstStyle/>
          <a:p>
            <a:r>
              <a:rPr lang="en-US">
                <a:latin typeface="Goudy Old Style" panose="02020502050305020303" pitchFamily="18" charset="77"/>
              </a:rPr>
              <a:t>NN Training</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734568" y="3087974"/>
            <a:ext cx="4107256" cy="3272767"/>
          </a:xfrm>
        </p:spPr>
        <p:txBody>
          <a:bodyPr anchor="t">
            <a:normAutofit/>
          </a:bodyPr>
          <a:lstStyle/>
          <a:p>
            <a:r>
              <a:rPr lang="en-GB" sz="2200" dirty="0">
                <a:latin typeface="Calibri Light" panose="020F0302020204030204" pitchFamily="34" charset="0"/>
              </a:rPr>
              <a:t>Back propagation is the standard method for NN training today</a:t>
            </a:r>
          </a:p>
          <a:p>
            <a:r>
              <a:rPr lang="en-GB" sz="2200" dirty="0">
                <a:latin typeface="Calibri Light" panose="020F0302020204030204" pitchFamily="34" charset="0"/>
              </a:rPr>
              <a:t>It relies on advanced mathematics and can be challenging to understand</a:t>
            </a:r>
          </a:p>
          <a:p>
            <a:r>
              <a:rPr lang="en-GB" sz="2200" dirty="0">
                <a:latin typeface="Calibri Light" panose="020F0302020204030204" pitchFamily="34" charset="0"/>
              </a:rPr>
              <a:t>Is there a more intuitive NN training method?</a:t>
            </a:r>
            <a:endParaRPr lang="en-GB" dirty="0">
              <a:latin typeface="Calibri Light" panose="020F0302020204030204" pitchFamily="34" charset="0"/>
            </a:endParaRPr>
          </a:p>
          <a:p>
            <a:pPr marL="0" indent="0">
              <a:buNone/>
            </a:pPr>
            <a:endParaRPr lang="en-GB" sz="2000" dirty="0">
              <a:latin typeface="Calibri Light" panose="020F0302020204030204" pitchFamily="34" charset="0"/>
            </a:endParaRPr>
          </a:p>
          <a:p>
            <a:pPr marL="0" indent="0">
              <a:buNone/>
            </a:pPr>
            <a:endParaRPr lang="en-GB" sz="2200" dirty="0">
              <a:latin typeface="Calibri Light" panose="020F0302020204030204" pitchFamily="34" charset="0"/>
            </a:endParaRPr>
          </a:p>
        </p:txBody>
      </p:sp>
      <p:pic>
        <p:nvPicPr>
          <p:cNvPr id="15" name="Image 14" descr="Une image contenant rouge, chemise&#10;&#10;Description générée automatiquement">
            <a:extLst>
              <a:ext uri="{FF2B5EF4-FFF2-40B4-BE49-F238E27FC236}">
                <a16:creationId xmlns:a16="http://schemas.microsoft.com/office/drawing/2014/main" id="{7C6905B0-0EB7-0B4D-9693-55B0DD9FC403}"/>
              </a:ext>
            </a:extLst>
          </p:cNvPr>
          <p:cNvPicPr>
            <a:picLocks noChangeAspect="1"/>
          </p:cNvPicPr>
          <p:nvPr/>
        </p:nvPicPr>
        <p:blipFill>
          <a:blip r:embed="rId3"/>
          <a:stretch>
            <a:fillRect/>
          </a:stretch>
        </p:blipFill>
        <p:spPr>
          <a:xfrm>
            <a:off x="5231567" y="866162"/>
            <a:ext cx="6543163" cy="5494579"/>
          </a:xfrm>
          <a:prstGeom prst="rect">
            <a:avLst/>
          </a:prstGeom>
        </p:spPr>
      </p:pic>
      <p:sp>
        <p:nvSpPr>
          <p:cNvPr id="16" name="Rectangle 15">
            <a:extLst>
              <a:ext uri="{FF2B5EF4-FFF2-40B4-BE49-F238E27FC236}">
                <a16:creationId xmlns:a16="http://schemas.microsoft.com/office/drawing/2014/main" id="{513820F1-FA9F-0C4D-A5B7-1BCF7145F0F6}"/>
              </a:ext>
            </a:extLst>
          </p:cNvPr>
          <p:cNvSpPr/>
          <p:nvPr/>
        </p:nvSpPr>
        <p:spPr>
          <a:xfrm>
            <a:off x="5231567" y="5737413"/>
            <a:ext cx="6960433" cy="9931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31AF390-2D83-4044-B449-34195C2BD070}"/>
              </a:ext>
            </a:extLst>
          </p:cNvPr>
          <p:cNvSpPr/>
          <p:nvPr/>
        </p:nvSpPr>
        <p:spPr>
          <a:xfrm>
            <a:off x="5022931" y="133577"/>
            <a:ext cx="6960433" cy="9931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9A9F46E-008F-9447-8ED3-4002ABB9412C}"/>
              </a:ext>
            </a:extLst>
          </p:cNvPr>
          <p:cNvSpPr/>
          <p:nvPr/>
        </p:nvSpPr>
        <p:spPr>
          <a:xfrm rot="16200000">
            <a:off x="8812942" y="3197152"/>
            <a:ext cx="5737413" cy="6034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6F2E746-B8BF-B14C-B6C0-0D681EB9BA70}"/>
              </a:ext>
            </a:extLst>
          </p:cNvPr>
          <p:cNvSpPr/>
          <p:nvPr/>
        </p:nvSpPr>
        <p:spPr>
          <a:xfrm rot="16200000">
            <a:off x="2587965" y="3127284"/>
            <a:ext cx="5737413" cy="6034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474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644726" y="1487357"/>
            <a:ext cx="4992624" cy="1243584"/>
          </a:xfrm>
        </p:spPr>
        <p:txBody>
          <a:bodyPr vert="horz" lIns="91440" tIns="45720" rIns="91440" bIns="45720" rtlCol="0" anchor="ctr">
            <a:normAutofit/>
          </a:bodyPr>
          <a:lstStyle/>
          <a:p>
            <a:r>
              <a:rPr lang="en-US">
                <a:latin typeface="Goudy Old Style" panose="02020502050305020303" pitchFamily="18" charset="77"/>
              </a:rPr>
              <a:t>Biomimetics</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644726" y="3093289"/>
            <a:ext cx="5711953" cy="3402363"/>
          </a:xfrm>
        </p:spPr>
        <p:txBody>
          <a:bodyPr anchor="t">
            <a:normAutofit/>
          </a:bodyPr>
          <a:lstStyle/>
          <a:p>
            <a:r>
              <a:rPr lang="en-GB" sz="2200" dirty="0">
                <a:latin typeface="+mj-lt"/>
              </a:rPr>
              <a:t>Natural metaphors </a:t>
            </a:r>
          </a:p>
          <a:p>
            <a:r>
              <a:rPr lang="en-GB" sz="2200" dirty="0">
                <a:latin typeface="+mj-lt"/>
              </a:rPr>
              <a:t>More intuitive algorithms</a:t>
            </a:r>
          </a:p>
          <a:p>
            <a:r>
              <a:rPr lang="en-GB" sz="2200" dirty="0">
                <a:latin typeface="+mj-lt"/>
              </a:rPr>
              <a:t>Can we replace back propagation with a biomimetic alternative?</a:t>
            </a:r>
            <a:endParaRPr lang="en-GB" dirty="0">
              <a:latin typeface="+mj-lt"/>
            </a:endParaRPr>
          </a:p>
          <a:p>
            <a:pPr marL="0" indent="0">
              <a:buNone/>
            </a:pPr>
            <a:endParaRPr lang="en-GB" sz="2000" dirty="0">
              <a:latin typeface="+mj-lt"/>
            </a:endParaRPr>
          </a:p>
          <a:p>
            <a:pPr marL="0" indent="0">
              <a:buNone/>
            </a:pPr>
            <a:endParaRPr lang="en-GB" sz="2200" dirty="0">
              <a:latin typeface="+mj-lt"/>
            </a:endParaRPr>
          </a:p>
        </p:txBody>
      </p:sp>
      <p:pic>
        <p:nvPicPr>
          <p:cNvPr id="13" name="Espace réservé du contenu 5">
            <a:extLst>
              <a:ext uri="{FF2B5EF4-FFF2-40B4-BE49-F238E27FC236}">
                <a16:creationId xmlns:a16="http://schemas.microsoft.com/office/drawing/2014/main" id="{0FFAD5CC-CEF9-D441-A18C-132241D18703}"/>
              </a:ext>
            </a:extLst>
          </p:cNvPr>
          <p:cNvPicPr>
            <a:picLocks noChangeAspect="1"/>
          </p:cNvPicPr>
          <p:nvPr/>
        </p:nvPicPr>
        <p:blipFill rotWithShape="1">
          <a:blip r:embed="rId3"/>
          <a:srcRect l="2926" r="25933"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Tree>
    <p:extLst>
      <p:ext uri="{BB962C8B-B14F-4D97-AF65-F5344CB8AC3E}">
        <p14:creationId xmlns:p14="http://schemas.microsoft.com/office/powerpoint/2010/main" val="294960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801098" y="1396289"/>
            <a:ext cx="5712824" cy="1325563"/>
          </a:xfrm>
        </p:spPr>
        <p:txBody>
          <a:bodyPr vert="horz" lIns="91440" tIns="45720" rIns="91440" bIns="45720" rtlCol="0">
            <a:normAutofit/>
          </a:bodyPr>
          <a:lstStyle/>
          <a:p>
            <a:r>
              <a:rPr lang="en-US">
                <a:solidFill>
                  <a:schemeClr val="bg1"/>
                </a:solidFill>
                <a:latin typeface="Goudy Old Style" panose="02020502050305020303" pitchFamily="18" charset="77"/>
              </a:rPr>
              <a:t>PSO for NN</a:t>
            </a:r>
          </a:p>
        </p:txBody>
      </p:sp>
      <p:sp>
        <p:nvSpPr>
          <p:cNvPr id="108" name="Content Placeholder 91">
            <a:extLst>
              <a:ext uri="{FF2B5EF4-FFF2-40B4-BE49-F238E27FC236}">
                <a16:creationId xmlns:a16="http://schemas.microsoft.com/office/drawing/2014/main" id="{A3E73EE9-3BCF-4AF8-9777-141C9F9C88E6}"/>
              </a:ext>
            </a:extLst>
          </p:cNvPr>
          <p:cNvSpPr>
            <a:spLocks noGrp="1"/>
          </p:cNvSpPr>
          <p:nvPr>
            <p:ph idx="1"/>
          </p:nvPr>
        </p:nvSpPr>
        <p:spPr>
          <a:xfrm>
            <a:off x="805543" y="2871982"/>
            <a:ext cx="4868995" cy="3181684"/>
          </a:xfrm>
        </p:spPr>
        <p:txBody>
          <a:bodyPr anchor="t">
            <a:normAutofit/>
          </a:bodyPr>
          <a:lstStyle/>
          <a:p>
            <a:r>
              <a:rPr lang="en-GB" sz="2200" dirty="0">
                <a:solidFill>
                  <a:schemeClr val="bg1"/>
                </a:solidFill>
                <a:latin typeface="Calibri Light" panose="020F0302020204030204" pitchFamily="34" charset="0"/>
              </a:rPr>
              <a:t>PSO: type of Swarm Intelligence (biomimetic: bird swarms, fish schools)</a:t>
            </a:r>
          </a:p>
          <a:p>
            <a:r>
              <a:rPr lang="en-GB" sz="2200" dirty="0">
                <a:solidFill>
                  <a:schemeClr val="bg1"/>
                </a:solidFill>
                <a:latin typeface="Calibri Light" panose="020F0302020204030204" pitchFamily="34" charset="0"/>
              </a:rPr>
              <a:t>Models applied to optimisation</a:t>
            </a:r>
          </a:p>
          <a:p>
            <a:r>
              <a:rPr lang="en-GB" sz="2200" dirty="0">
                <a:solidFill>
                  <a:schemeClr val="bg1"/>
                </a:solidFill>
                <a:latin typeface="Calibri Light" panose="020F0302020204030204" pitchFamily="34" charset="0"/>
              </a:rPr>
              <a:t>Training NN is an optimisation task: PSO could be used for NN training</a:t>
            </a:r>
          </a:p>
          <a:p>
            <a:pPr marL="0" indent="0">
              <a:buNone/>
            </a:pPr>
            <a:endParaRPr lang="en-GB" sz="2200" dirty="0">
              <a:solidFill>
                <a:schemeClr val="bg1"/>
              </a:solidFill>
              <a:latin typeface="Calibri Light" panose="020F0302020204030204" pitchFamily="34" charset="0"/>
            </a:endParaRPr>
          </a:p>
        </p:txBody>
      </p:sp>
      <p:pic>
        <p:nvPicPr>
          <p:cNvPr id="9" name="Image 8" descr="Une image contenant troupeau, oiseau, extérieur, animal&#10;&#10;Description générée automatiquement">
            <a:extLst>
              <a:ext uri="{FF2B5EF4-FFF2-40B4-BE49-F238E27FC236}">
                <a16:creationId xmlns:a16="http://schemas.microsoft.com/office/drawing/2014/main" id="{BFC0333E-4049-1D44-ACFE-08BEE381330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781" r="15468" b="-2"/>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Image 6" descr="Une image contenant fruit, groupe, grand, volant&#10;&#10;Description générée automatiquement">
            <a:extLst>
              <a:ext uri="{FF2B5EF4-FFF2-40B4-BE49-F238E27FC236}">
                <a16:creationId xmlns:a16="http://schemas.microsoft.com/office/drawing/2014/main" id="{064C0127-B6C7-5D44-A8F6-3089DAC5FD9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6723" r="6495" b="4"/>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11" name="Image 10">
            <a:extLst>
              <a:ext uri="{FF2B5EF4-FFF2-40B4-BE49-F238E27FC236}">
                <a16:creationId xmlns:a16="http://schemas.microsoft.com/office/drawing/2014/main" id="{FBFEF852-8EEC-124B-8559-2BBBDFD78C5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11524" r="-4" b="-4"/>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42390453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D73FD70C-90D2-9148-86F0-1AC871D10B6C}"/>
              </a:ext>
            </a:extLst>
          </p:cNvPr>
          <p:cNvGraphicFramePr>
            <a:graphicFrameLocks noChangeAspect="1"/>
          </p:cNvGraphicFramePr>
          <p:nvPr>
            <p:extLst>
              <p:ext uri="{D42A27DB-BD31-4B8C-83A1-F6EECF244321}">
                <p14:modId xmlns:p14="http://schemas.microsoft.com/office/powerpoint/2010/main" val="3228405821"/>
              </p:ext>
            </p:extLst>
          </p:nvPr>
        </p:nvGraphicFramePr>
        <p:xfrm>
          <a:off x="0" y="180682"/>
          <a:ext cx="13563081" cy="7075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0F633609-CE39-204C-82F3-96560CB0F2DB}"/>
              </a:ext>
            </a:extLst>
          </p:cNvPr>
          <p:cNvSpPr>
            <a:spLocks noGrp="1"/>
          </p:cNvSpPr>
          <p:nvPr>
            <p:ph type="title"/>
          </p:nvPr>
        </p:nvSpPr>
        <p:spPr>
          <a:xfrm>
            <a:off x="722583" y="555436"/>
            <a:ext cx="5498336" cy="1243584"/>
          </a:xfrm>
        </p:spPr>
        <p:txBody>
          <a:bodyPr vert="horz" lIns="91440" tIns="45720" rIns="91440" bIns="45720" rtlCol="0" anchor="ctr">
            <a:noAutofit/>
          </a:bodyPr>
          <a:lstStyle/>
          <a:p>
            <a:r>
              <a:rPr lang="en-US">
                <a:latin typeface="Goudy Old Style" panose="02020502050305020303" pitchFamily="18" charset="77"/>
              </a:rPr>
              <a:t>Points for investigation</a:t>
            </a:r>
          </a:p>
        </p:txBody>
      </p:sp>
    </p:spTree>
    <p:extLst>
      <p:ext uri="{BB962C8B-B14F-4D97-AF65-F5344CB8AC3E}">
        <p14:creationId xmlns:p14="http://schemas.microsoft.com/office/powerpoint/2010/main" val="25410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E89626C-836B-C04C-82CF-BA8A6C771031}"/>
                                            </p:graphicEl>
                                          </p:spTgt>
                                        </p:tgtEl>
                                        <p:attrNameLst>
                                          <p:attrName>style.visibility</p:attrName>
                                        </p:attrNameLst>
                                      </p:cBhvr>
                                      <p:to>
                                        <p:strVal val="visible"/>
                                      </p:to>
                                    </p:set>
                                    <p:animEffect transition="in" filter="fade">
                                      <p:cBhvr>
                                        <p:cTn id="7" dur="500"/>
                                        <p:tgtEl>
                                          <p:spTgt spid="6">
                                            <p:graphicEl>
                                              <a:dgm id="{FE89626C-836B-C04C-82CF-BA8A6C7710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52096725-BAAF-6C41-8C18-91D9FDEC8C6F}"/>
                                            </p:graphicEl>
                                          </p:spTgt>
                                        </p:tgtEl>
                                        <p:attrNameLst>
                                          <p:attrName>style.visibility</p:attrName>
                                        </p:attrNameLst>
                                      </p:cBhvr>
                                      <p:to>
                                        <p:strVal val="visible"/>
                                      </p:to>
                                    </p:set>
                                    <p:animEffect transition="in" filter="fade">
                                      <p:cBhvr>
                                        <p:cTn id="12" dur="500"/>
                                        <p:tgtEl>
                                          <p:spTgt spid="6">
                                            <p:graphicEl>
                                              <a:dgm id="{52096725-BAAF-6C41-8C18-91D9FDEC8C6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8F9C64E-9DAA-6D4C-B2BD-C02775D672E5}"/>
                                            </p:graphicEl>
                                          </p:spTgt>
                                        </p:tgtEl>
                                        <p:attrNameLst>
                                          <p:attrName>style.visibility</p:attrName>
                                        </p:attrNameLst>
                                      </p:cBhvr>
                                      <p:to>
                                        <p:strVal val="visible"/>
                                      </p:to>
                                    </p:set>
                                    <p:animEffect transition="in" filter="fade">
                                      <p:cBhvr>
                                        <p:cTn id="17" dur="500"/>
                                        <p:tgtEl>
                                          <p:spTgt spid="6">
                                            <p:graphicEl>
                                              <a:dgm id="{58F9C64E-9DAA-6D4C-B2BD-C02775D672E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8776CC79-AF65-4942-B654-2EEC92F0B3D1}"/>
                                            </p:graphicEl>
                                          </p:spTgt>
                                        </p:tgtEl>
                                        <p:attrNameLst>
                                          <p:attrName>style.visibility</p:attrName>
                                        </p:attrNameLst>
                                      </p:cBhvr>
                                      <p:to>
                                        <p:strVal val="visible"/>
                                      </p:to>
                                    </p:set>
                                    <p:animEffect transition="in" filter="fade">
                                      <p:cBhvr>
                                        <p:cTn id="22" dur="500"/>
                                        <p:tgtEl>
                                          <p:spTgt spid="6">
                                            <p:graphicEl>
                                              <a:dgm id="{8776CC79-AF65-4942-B654-2EEC92F0B3D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3E493AA2-2545-8942-9755-586F301349E3}"/>
                                            </p:graphicEl>
                                          </p:spTgt>
                                        </p:tgtEl>
                                        <p:attrNameLst>
                                          <p:attrName>style.visibility</p:attrName>
                                        </p:attrNameLst>
                                      </p:cBhvr>
                                      <p:to>
                                        <p:strVal val="visible"/>
                                      </p:to>
                                    </p:set>
                                    <p:animEffect transition="in" filter="fade">
                                      <p:cBhvr>
                                        <p:cTn id="27" dur="500"/>
                                        <p:tgtEl>
                                          <p:spTgt spid="6">
                                            <p:graphicEl>
                                              <a:dgm id="{3E493AA2-2545-8942-9755-586F301349E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3DB167E8-709C-2344-A356-C054B72A96AF}"/>
                                            </p:graphicEl>
                                          </p:spTgt>
                                        </p:tgtEl>
                                        <p:attrNameLst>
                                          <p:attrName>style.visibility</p:attrName>
                                        </p:attrNameLst>
                                      </p:cBhvr>
                                      <p:to>
                                        <p:strVal val="visible"/>
                                      </p:to>
                                    </p:set>
                                    <p:animEffect transition="in" filter="fade">
                                      <p:cBhvr>
                                        <p:cTn id="32" dur="500"/>
                                        <p:tgtEl>
                                          <p:spTgt spid="6">
                                            <p:graphicEl>
                                              <a:dgm id="{3DB167E8-709C-2344-A356-C054B72A96A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43579F2A-1173-5949-ABFB-A1DF2F8DEDC4}"/>
                                            </p:graphicEl>
                                          </p:spTgt>
                                        </p:tgtEl>
                                        <p:attrNameLst>
                                          <p:attrName>style.visibility</p:attrName>
                                        </p:attrNameLst>
                                      </p:cBhvr>
                                      <p:to>
                                        <p:strVal val="visible"/>
                                      </p:to>
                                    </p:set>
                                    <p:animEffect transition="in" filter="fade">
                                      <p:cBhvr>
                                        <p:cTn id="37" dur="500"/>
                                        <p:tgtEl>
                                          <p:spTgt spid="6">
                                            <p:graphicEl>
                                              <a:dgm id="{43579F2A-1173-5949-ABFB-A1DF2F8DEDC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DC51B845-2B5F-2E45-ADFB-9F474486DECA}"/>
                                            </p:graphicEl>
                                          </p:spTgt>
                                        </p:tgtEl>
                                        <p:attrNameLst>
                                          <p:attrName>style.visibility</p:attrName>
                                        </p:attrNameLst>
                                      </p:cBhvr>
                                      <p:to>
                                        <p:strVal val="visible"/>
                                      </p:to>
                                    </p:set>
                                    <p:animEffect transition="in" filter="fade">
                                      <p:cBhvr>
                                        <p:cTn id="42" dur="500"/>
                                        <p:tgtEl>
                                          <p:spTgt spid="6">
                                            <p:graphicEl>
                                              <a:dgm id="{DC51B845-2B5F-2E45-ADFB-9F474486DEC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2120A650-0A8B-A646-BB3B-C9CA65FDCCF9}"/>
                                            </p:graphicEl>
                                          </p:spTgt>
                                        </p:tgtEl>
                                        <p:attrNameLst>
                                          <p:attrName>style.visibility</p:attrName>
                                        </p:attrNameLst>
                                      </p:cBhvr>
                                      <p:to>
                                        <p:strVal val="visible"/>
                                      </p:to>
                                    </p:set>
                                    <p:animEffect transition="in" filter="fade">
                                      <p:cBhvr>
                                        <p:cTn id="47" dur="500"/>
                                        <p:tgtEl>
                                          <p:spTgt spid="6">
                                            <p:graphicEl>
                                              <a:dgm id="{2120A650-0A8B-A646-BB3B-C9CA65FDC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63581E4-E68B-5D43-B909-DBFF08633A4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7FED09CE-8B52-FC4B-86C8-EEC5E0968BAF}"/>
              </a:ext>
            </a:extLst>
          </p:cNvPr>
          <p:cNvSpPr>
            <a:spLocks noGrp="1"/>
          </p:cNvSpPr>
          <p:nvPr>
            <p:ph type="ctrTitle"/>
          </p:nvPr>
        </p:nvSpPr>
        <p:spPr>
          <a:xfrm>
            <a:off x="8022021" y="3231931"/>
            <a:ext cx="3852041" cy="1834056"/>
          </a:xfrm>
        </p:spPr>
        <p:txBody>
          <a:bodyPr>
            <a:normAutofit/>
          </a:bodyPr>
          <a:lstStyle/>
          <a:p>
            <a:r>
              <a:rPr lang="en" sz="4000">
                <a:latin typeface="Goudy Old Style" panose="02020502050305020303" pitchFamily="18" charset="77"/>
              </a:rPr>
              <a:t>2. Results &amp; Insights</a:t>
            </a:r>
            <a:br>
              <a:rPr lang="en" sz="4000">
                <a:latin typeface="Goudy Old Style" panose="02020502050305020303" pitchFamily="18" charset="77"/>
              </a:rPr>
            </a:br>
            <a:endParaRPr lang="en-GB" sz="4000">
              <a:latin typeface="Goudy Old Style" panose="02020502050305020303" pitchFamily="18" charset="77"/>
            </a:endParaRPr>
          </a:p>
        </p:txBody>
      </p:sp>
      <p:cxnSp>
        <p:nvCxnSpPr>
          <p:cNvPr id="11"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3EE2CE-A08E-0E48-9BEA-26B843C2FB1C}"/>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6" name="Rectangle 5">
            <a:extLst>
              <a:ext uri="{FF2B5EF4-FFF2-40B4-BE49-F238E27FC236}">
                <a16:creationId xmlns:a16="http://schemas.microsoft.com/office/drawing/2014/main" id="{83A47C7A-0CC8-5742-8348-AFE93257235E}"/>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
        <p:nvSpPr>
          <p:cNvPr id="7" name="Rectangle 6">
            <a:extLst>
              <a:ext uri="{FF2B5EF4-FFF2-40B4-BE49-F238E27FC236}">
                <a16:creationId xmlns:a16="http://schemas.microsoft.com/office/drawing/2014/main" id="{F79EF1FA-A0EB-0545-982C-DC2E2FC65EF5}"/>
              </a:ext>
            </a:extLst>
          </p:cNvPr>
          <p:cNvSpPr/>
          <p:nvPr/>
        </p:nvSpPr>
        <p:spPr>
          <a:xfrm>
            <a:off x="5977217" y="3244334"/>
            <a:ext cx="237566" cy="369332"/>
          </a:xfrm>
          <a:prstGeom prst="rect">
            <a:avLst/>
          </a:prstGeom>
        </p:spPr>
        <p:txBody>
          <a:bodyPr wrap="none">
            <a:spAutoFit/>
          </a:bodyPr>
          <a:lstStyle/>
          <a:p>
            <a:pPr>
              <a:spcAft>
                <a:spcPts val="600"/>
              </a:spcAft>
            </a:pPr>
            <a:r>
              <a:rPr lang="fr-FR" b="0" i="0" u="none" strike="noStrike" dirty="0">
                <a:solidFill>
                  <a:srgbClr val="000000"/>
                </a:solidFill>
                <a:effectLst/>
              </a:rPr>
              <a:t> </a:t>
            </a:r>
            <a:endParaRPr lang="en-GB"/>
          </a:p>
        </p:txBody>
      </p:sp>
    </p:spTree>
    <p:extLst>
      <p:ext uri="{BB962C8B-B14F-4D97-AF65-F5344CB8AC3E}">
        <p14:creationId xmlns:p14="http://schemas.microsoft.com/office/powerpoint/2010/main" val="767248979"/>
      </p:ext>
    </p:extLst>
  </p:cSld>
  <p:clrMapOvr>
    <a:masterClrMapping/>
  </p:clrMapOvr>
</p:sld>
</file>

<file path=ppt/theme/theme1.xml><?xml version="1.0" encoding="utf-8"?>
<a:theme xmlns:a="http://schemas.openxmlformats.org/drawingml/2006/main" name="Thème Office">
  <a:themeElements>
    <a:clrScheme name="Mé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1330</Words>
  <Application>Microsoft Office PowerPoint</Application>
  <PresentationFormat>Widescreen</PresentationFormat>
  <Paragraphs>201</Paragraphs>
  <Slides>22</Slides>
  <Notes>17</Notes>
  <HiddenSlides>0</HiddenSlides>
  <MMClips>4</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Thème Office</vt:lpstr>
      <vt:lpstr>Particle Swarm Optimisation for Neural Networks  </vt:lpstr>
      <vt:lpstr>Presentation Outline</vt:lpstr>
      <vt:lpstr>1. Motivation </vt:lpstr>
      <vt:lpstr>Neural Networks</vt:lpstr>
      <vt:lpstr>NN Training</vt:lpstr>
      <vt:lpstr>Biomimetics</vt:lpstr>
      <vt:lpstr>PSO for NN</vt:lpstr>
      <vt:lpstr>Points for investigation</vt:lpstr>
      <vt:lpstr>2. Results &amp; Insights </vt:lpstr>
      <vt:lpstr>Simulating PSO</vt:lpstr>
      <vt:lpstr>Experimenting with Parameters</vt:lpstr>
      <vt:lpstr>NN for IRIS</vt:lpstr>
      <vt:lpstr>PSO-NN</vt:lpstr>
      <vt:lpstr>Our PSO algorithm for our Neural Network</vt:lpstr>
      <vt:lpstr>3. Conclusion and future steps</vt:lpstr>
      <vt:lpstr>Our beautiful graph</vt:lpstr>
      <vt:lpstr>Parameters</vt:lpstr>
      <vt:lpstr>Conclusion</vt:lpstr>
      <vt:lpstr>Particle Swarm Optimisation for Neural Networks  </vt:lpstr>
      <vt:lpstr>PowerPoint Presentation</vt:lpstr>
      <vt:lpstr>Simulating PSO</vt:lpstr>
      <vt:lpstr>Unbound velocity (no vlim)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Particle Swarm Optimisation for Neural Networks  </dc:title>
  <dc:creator>Kim Barker</dc:creator>
  <cp:lastModifiedBy>Louise Aumont</cp:lastModifiedBy>
  <cp:revision>2</cp:revision>
  <dcterms:created xsi:type="dcterms:W3CDTF">2020-03-05T16:18:58Z</dcterms:created>
  <dcterms:modified xsi:type="dcterms:W3CDTF">2020-03-06T18:07:36Z</dcterms:modified>
</cp:coreProperties>
</file>